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71"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1" d="100"/>
          <a:sy n="81" d="100"/>
        </p:scale>
        <p:origin x="-25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pl-PL" smtClean="0"/>
              <a:t>Kliknij, aby edytować styl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pl-PL" smtClean="0"/>
              <a:t>Kliknij, aby edytować styl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8/7/2020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8/7/2020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8/7/2020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8/7/2020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8/7/2020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l-PL" smtClean="0"/>
              <a:t>Kliknij, aby edytować styl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Date Placeholder 4"/>
          <p:cNvSpPr>
            <a:spLocks noGrp="1"/>
          </p:cNvSpPr>
          <p:nvPr>
            <p:ph type="dt" sz="half" idx="10"/>
          </p:nvPr>
        </p:nvSpPr>
        <p:spPr/>
        <p:txBody>
          <a:bodyPr/>
          <a:lstStyle/>
          <a:p>
            <a:fld id="{DA16AA21-1863-4931-97CB-99D0A168701B}" type="datetimeFigureOut">
              <a:rPr lang="en-US" dirty="0"/>
              <a:t>8/7/2020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Date Placeholder 4"/>
          <p:cNvSpPr>
            <a:spLocks noGrp="1"/>
          </p:cNvSpPr>
          <p:nvPr>
            <p:ph type="dt" sz="half" idx="10"/>
          </p:nvPr>
        </p:nvSpPr>
        <p:spPr/>
        <p:txBody>
          <a:bodyPr/>
          <a:lstStyle/>
          <a:p>
            <a:fld id="{3772C379-9A7C-4C87-A116-CBE9F58B04C5}" type="datetimeFigureOut">
              <a:rPr lang="en-US" dirty="0"/>
              <a:t>8/7/2020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8/7/2020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pac.pbw.org.pl/integro/851900448993/pilsudski-jozef/moje-pierwsze-boje"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opac.pbw.org.pl/integro/851900410357/aksamitek-stefan/general-jozef-haller" TargetMode="External"/><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hyperlink" Target="https://opac.pbw.org.pl/integro/851900448993/pilsudski-jozef/moje-pierwsze-boj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opac.pbw.org.pl/integro/851900410380/terlecki-olgierd/general-sikorski"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opac.pbw.org.pl/integro/851900401719/mirowicz-ryszard/edward-rydz-smigly" TargetMode="External"/><Relationship Id="rId2" Type="http://schemas.openxmlformats.org/officeDocument/2006/relationships/image" Target="../media/image15.jf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opac.pbw.org.pl/integro/851900519951/wyszczelski-lech/warszawa-1920"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opac.pbw.org.pl/integro/852701408653/kukiel-marian/bitwa-warszawska" TargetMode="External"/><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opac.pbw.org.pl/integro/852701408653/kukiel-marian/bitwa-warszawska" TargetMode="External"/><Relationship Id="rId2" Type="http://schemas.openxmlformats.org/officeDocument/2006/relationships/hyperlink" Target="https://opac.pbw.org.pl/integro/851900539364/ksiazka/zwyciestwo-1920" TargetMode="Externa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opac.pbw.org.pl/integro/852200854736/osica-janusz/bitwa-warszawska"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opac.pbw.org.pl/integro/851900507803/zeromski-stefan/sladami-bitwy-warszawskiej-1920"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opac.pbw.org.pl/integro/852701397986/giejlo-jacek/bohater-spod-ossowa"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opac.pbw.org.pl/integro/852200774342/wyszczelski-lech/wojna-polsko-rosyjska-1919-1920" TargetMode="External"/><Relationship Id="rId2" Type="http://schemas.openxmlformats.org/officeDocument/2006/relationships/hyperlink" Target="https://opac.pbw.org.pl/integro/852200774341/wyszczelski-lech/wojna-polsko-rosyjska-1919-1920" TargetMode="Externa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opac.pbw.org.pl/integro/852501215036/cisek-janusz/granice-rzeczpospolitej-i-konflikt-polsko-bolszewicki-w-amerykanskich-raportach-dyplomatycznych-i"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opac.pbw.org.pl/integro/851900451776/sikorski-wladyslaw/nad-wisla-i-wkra"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opac.pbw.org.pl/integro/851900409819/klimecki-michal/galicja-wschodnia-1920"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opac.pbw.org.pl/integro/851900533265/hupert-witold/zajecie-malopolski-wschodniej-i-wolynia-w-roku-1919"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opac.pbw.org.pl/integro/851900389884/siedlecki-adam-grzymala/cud-wisly" TargetMode="External"/><Relationship Id="rId2" Type="http://schemas.openxmlformats.org/officeDocument/2006/relationships/hyperlink" Target="https://opac.pbw.org.pl/integro/851900409819/klimecki-michal/galicja-wschodnia-1920" TargetMode="Externa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opac.pbw.org.pl/integro/852401167483/zeligowski-lucjan/wojna-w-roku-1920"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opac.pbw.org.pl/integro/852401166904/ksiazka/ku-czci-poleglych-lotnikow"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opac.pbw.org.pl/integro/853101624276/ksiazka/wojna-1920"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opac.pbw.org.pl/integro/851900524067/pruszynski-mieczyslaw/wojna-1920" TargetMode="External"/><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opac.pbw.org.pl/integro/852300861762/ksiazka/rok-1920"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pac.pbw.org.pl/integro/851900463083/davies-norman/orzel-bialy-czerwona-gwiazda"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opac.pbw.org.pl/integro/851900524227/szczesniak-andrzej-leszek/wojna-polsko-radziecka-1918-1920"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opac.pbw.org.pl/integro/851900491534/pilsudski-jozef/rok-1920"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opac.pbw.org.pl/integro/852000633084/film/cud-nad-wisla"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opac.pbw.org.pl/integro/851900464196/lepecki-mieczyslaw-bohdan/pamietnik-adiutanta-marszalka-pilsudskiego"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opac.pbw.org.pl/integro/853001556637/ksiazka/panstwo-niepodlegle"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73084" y="1432222"/>
            <a:ext cx="10245436" cy="4212119"/>
          </a:xfrm>
        </p:spPr>
        <p:txBody>
          <a:bodyPr/>
          <a:lstStyle/>
          <a:p>
            <a:pPr algn="ctr"/>
            <a:r>
              <a:rPr lang="pl-PL" b="1" dirty="0" smtClean="0">
                <a:effectLst>
                  <a:outerShdw blurRad="38100" dist="38100" dir="2700000" algn="tl">
                    <a:srgbClr val="000000">
                      <a:alpha val="43137"/>
                    </a:srgbClr>
                  </a:outerShdw>
                </a:effectLst>
              </a:rPr>
              <a:t>Wojna polsko-bolszewicka </a:t>
            </a:r>
            <a:br>
              <a:rPr lang="pl-PL" b="1" dirty="0" smtClean="0">
                <a:effectLst>
                  <a:outerShdw blurRad="38100" dist="38100" dir="2700000" algn="tl">
                    <a:srgbClr val="000000">
                      <a:alpha val="43137"/>
                    </a:srgbClr>
                  </a:outerShdw>
                </a:effectLst>
              </a:rPr>
            </a:br>
            <a:r>
              <a:rPr lang="pl-PL" b="1" dirty="0" smtClean="0">
                <a:effectLst>
                  <a:outerShdw blurRad="38100" dist="38100" dir="2700000" algn="tl">
                    <a:srgbClr val="000000">
                      <a:alpha val="43137"/>
                    </a:srgbClr>
                  </a:outerShdw>
                </a:effectLst>
              </a:rPr>
              <a:t>1919-21</a:t>
            </a:r>
            <a:endParaRPr lang="pl-PL"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4992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Moje pierwsze boje/Józef Piłsudski. – łódź 1988.</a:t>
            </a:r>
            <a:endParaRPr lang="pl-PL" sz="2800" b="1" dirty="0">
              <a:effectLst>
                <a:outerShdw blurRad="38100" dist="38100" dir="2700000" algn="tl">
                  <a:srgbClr val="000000">
                    <a:alpha val="43137"/>
                  </a:srgbClr>
                </a:outerShdw>
              </a:effectLst>
              <a:latin typeface="+mn-lt"/>
            </a:endParaRPr>
          </a:p>
        </p:txBody>
      </p:sp>
      <p:pic>
        <p:nvPicPr>
          <p:cNvPr id="5" name="Symbol zastępczy zawartości 4"/>
          <p:cNvPicPr>
            <a:picLocks noGrp="1" noChangeAspect="1"/>
          </p:cNvPicPr>
          <p:nvPr>
            <p:ph sz="half" idx="1"/>
          </p:nvPr>
        </p:nvPicPr>
        <p:blipFill>
          <a:blip r:embed="rId2"/>
          <a:stretch>
            <a:fillRect/>
          </a:stretch>
        </p:blipFill>
        <p:spPr>
          <a:xfrm>
            <a:off x="1939061" y="2193925"/>
            <a:ext cx="3016391" cy="3978275"/>
          </a:xfrm>
          <a:prstGeom prst="rect">
            <a:avLst/>
          </a:prstGeom>
        </p:spPr>
      </p:pic>
      <p:sp>
        <p:nvSpPr>
          <p:cNvPr id="4" name="Symbol zastępczy zawartości 3"/>
          <p:cNvSpPr>
            <a:spLocks noGrp="1"/>
          </p:cNvSpPr>
          <p:nvPr>
            <p:ph sz="half" idx="2"/>
          </p:nvPr>
        </p:nvSpPr>
        <p:spPr/>
        <p:txBody>
          <a:bodyPr>
            <a:normAutofit fontScale="25000" lnSpcReduction="20000"/>
          </a:bodyPr>
          <a:lstStyle/>
          <a:p>
            <a:pPr marL="0" indent="0" algn="just">
              <a:lnSpc>
                <a:spcPct val="170000"/>
              </a:lnSpc>
              <a:buNone/>
            </a:pPr>
            <a:endParaRPr lang="pl-PL" sz="4800" dirty="0" smtClean="0">
              <a:latin typeface="Times New Roman" panose="02020603050405020304" pitchFamily="18" charset="0"/>
              <a:cs typeface="Times New Roman" panose="02020603050405020304" pitchFamily="18" charset="0"/>
            </a:endParaRPr>
          </a:p>
          <a:p>
            <a:pPr marL="0" indent="0" algn="just">
              <a:lnSpc>
                <a:spcPct val="170000"/>
              </a:lnSpc>
              <a:buNone/>
            </a:pPr>
            <a:r>
              <a:rPr lang="pl-PL" sz="4800" dirty="0" smtClean="0">
                <a:latin typeface="Times New Roman" panose="02020603050405020304" pitchFamily="18" charset="0"/>
                <a:cs typeface="Times New Roman" panose="02020603050405020304" pitchFamily="18" charset="0"/>
              </a:rPr>
              <a:t>„Moje </a:t>
            </a:r>
            <a:r>
              <a:rPr lang="pl-PL" sz="4800" dirty="0">
                <a:latin typeface="Times New Roman" panose="02020603050405020304" pitchFamily="18" charset="0"/>
                <a:cs typeface="Times New Roman" panose="02020603050405020304" pitchFamily="18" charset="0"/>
              </a:rPr>
              <a:t>pierwsze boje” </a:t>
            </a:r>
            <a:r>
              <a:rPr lang="pl-PL" sz="4800" dirty="0" smtClean="0">
                <a:latin typeface="Times New Roman" panose="02020603050405020304" pitchFamily="18" charset="0"/>
                <a:cs typeface="Times New Roman" panose="02020603050405020304" pitchFamily="18" charset="0"/>
              </a:rPr>
              <a:t>to wspomnienia Józefa </a:t>
            </a:r>
            <a:r>
              <a:rPr lang="pl-PL" sz="4800" dirty="0">
                <a:latin typeface="Times New Roman" panose="02020603050405020304" pitchFamily="18" charset="0"/>
                <a:cs typeface="Times New Roman" panose="02020603050405020304" pitchFamily="18" charset="0"/>
              </a:rPr>
              <a:t>Piłsudskiego, </a:t>
            </a:r>
            <a:r>
              <a:rPr lang="pl-PL" sz="4800" dirty="0" smtClean="0">
                <a:latin typeface="Times New Roman" panose="02020603050405020304" pitchFamily="18" charset="0"/>
                <a:cs typeface="Times New Roman" panose="02020603050405020304" pitchFamily="18" charset="0"/>
              </a:rPr>
              <a:t>które zostały napisane w </a:t>
            </a:r>
            <a:r>
              <a:rPr lang="pl-PL" sz="4800" dirty="0">
                <a:latin typeface="Times New Roman" panose="02020603050405020304" pitchFamily="18" charset="0"/>
                <a:cs typeface="Times New Roman" panose="02020603050405020304" pitchFamily="18" charset="0"/>
              </a:rPr>
              <a:t>Twierdzy Magdeburskiej, gdzie został uwięziony</a:t>
            </a:r>
            <a:r>
              <a:rPr lang="pl-PL" sz="4800" dirty="0" smtClean="0">
                <a:latin typeface="Times New Roman" panose="02020603050405020304" pitchFamily="18" charset="0"/>
                <a:cs typeface="Times New Roman" panose="02020603050405020304" pitchFamily="18" charset="0"/>
              </a:rPr>
              <a:t>.</a:t>
            </a:r>
            <a:r>
              <a:rPr lang="pl-PL" sz="4800" dirty="0">
                <a:latin typeface="Times New Roman" panose="02020603050405020304" pitchFamily="18" charset="0"/>
                <a:cs typeface="Times New Roman" panose="02020603050405020304" pitchFamily="18" charset="0"/>
              </a:rPr>
              <a:t/>
            </a:r>
            <a:br>
              <a:rPr lang="pl-PL" sz="4800" dirty="0">
                <a:latin typeface="Times New Roman" panose="02020603050405020304" pitchFamily="18" charset="0"/>
                <a:cs typeface="Times New Roman" panose="02020603050405020304" pitchFamily="18" charset="0"/>
              </a:rPr>
            </a:br>
            <a:r>
              <a:rPr lang="pl-PL" sz="4800" dirty="0">
                <a:latin typeface="Times New Roman" panose="02020603050405020304" pitchFamily="18" charset="0"/>
                <a:cs typeface="Times New Roman" panose="02020603050405020304" pitchFamily="18" charset="0"/>
              </a:rPr>
              <a:t>Piłsudski opisuje w niej </a:t>
            </a:r>
            <a:r>
              <a:rPr lang="pl-PL" sz="4800" dirty="0" smtClean="0">
                <a:latin typeface="Times New Roman" panose="02020603050405020304" pitchFamily="18" charset="0"/>
                <a:cs typeface="Times New Roman" panose="02020603050405020304" pitchFamily="18" charset="0"/>
              </a:rPr>
              <a:t>swoje przeżycia wojenne</a:t>
            </a:r>
            <a:r>
              <a:rPr lang="pl-PL" sz="4800" dirty="0">
                <a:latin typeface="Times New Roman" panose="02020603050405020304" pitchFamily="18" charset="0"/>
                <a:cs typeface="Times New Roman" panose="02020603050405020304" pitchFamily="18" charset="0"/>
              </a:rPr>
              <a:t> </a:t>
            </a:r>
            <a:r>
              <a:rPr lang="pl-PL" sz="4800" dirty="0" smtClean="0">
                <a:latin typeface="Times New Roman" panose="02020603050405020304" pitchFamily="18" charset="0"/>
                <a:cs typeface="Times New Roman" panose="02020603050405020304" pitchFamily="18" charset="0"/>
              </a:rPr>
              <a:t>oraz tworzenie </a:t>
            </a:r>
            <a:r>
              <a:rPr lang="pl-PL" sz="4800" dirty="0">
                <a:latin typeface="Times New Roman" panose="02020603050405020304" pitchFamily="18" charset="0"/>
                <a:cs typeface="Times New Roman" panose="02020603050405020304" pitchFamily="18" charset="0"/>
              </a:rPr>
              <a:t>Legionów Polskich. N</a:t>
            </a:r>
            <a:r>
              <a:rPr lang="pl-PL" sz="4800" dirty="0" smtClean="0">
                <a:latin typeface="Times New Roman" panose="02020603050405020304" pitchFamily="18" charset="0"/>
                <a:cs typeface="Times New Roman" panose="02020603050405020304" pitchFamily="18" charset="0"/>
              </a:rPr>
              <a:t>ie jest </a:t>
            </a:r>
            <a:r>
              <a:rPr lang="pl-PL" sz="4800" dirty="0">
                <a:latin typeface="Times New Roman" panose="02020603050405020304" pitchFamily="18" charset="0"/>
                <a:cs typeface="Times New Roman" panose="02020603050405020304" pitchFamily="18" charset="0"/>
              </a:rPr>
              <a:t>książka </a:t>
            </a:r>
            <a:r>
              <a:rPr lang="pl-PL" sz="4800" dirty="0" smtClean="0">
                <a:latin typeface="Times New Roman" panose="02020603050405020304" pitchFamily="18" charset="0"/>
                <a:cs typeface="Times New Roman" panose="02020603050405020304" pitchFamily="18" charset="0"/>
              </a:rPr>
              <a:t>typowo wojskowa</a:t>
            </a:r>
            <a:r>
              <a:rPr lang="pl-PL" sz="4800" dirty="0">
                <a:latin typeface="Times New Roman" panose="02020603050405020304" pitchFamily="18" charset="0"/>
                <a:cs typeface="Times New Roman" panose="02020603050405020304" pitchFamily="18" charset="0"/>
              </a:rPr>
              <a:t>, ponieważ autor zdecydował się pominąć w niej szczegółowe opisy strategii </a:t>
            </a:r>
            <a:r>
              <a:rPr lang="pl-PL" sz="4800" dirty="0" smtClean="0">
                <a:latin typeface="Times New Roman" panose="02020603050405020304" pitchFamily="18" charset="0"/>
                <a:cs typeface="Times New Roman" panose="02020603050405020304" pitchFamily="18" charset="0"/>
              </a:rPr>
              <a:t>wojennych armii, którą dowodził. Można w niej natomiast odnaleźć klimat ówczesnych wydarzeń</a:t>
            </a:r>
            <a:r>
              <a:rPr lang="pl-PL" sz="4800" dirty="0">
                <a:latin typeface="Times New Roman" panose="02020603050405020304" pitchFamily="18" charset="0"/>
                <a:cs typeface="Times New Roman" panose="02020603050405020304" pitchFamily="18" charset="0"/>
              </a:rPr>
              <a:t>, </a:t>
            </a:r>
            <a:r>
              <a:rPr lang="pl-PL" sz="4800" dirty="0" smtClean="0">
                <a:latin typeface="Times New Roman" panose="02020603050405020304" pitchFamily="18" charset="0"/>
                <a:cs typeface="Times New Roman" panose="02020603050405020304" pitchFamily="18" charset="0"/>
              </a:rPr>
              <a:t>nastroje żołnierzy oddziału </a:t>
            </a:r>
            <a:r>
              <a:rPr lang="pl-PL" sz="4800" dirty="0">
                <a:latin typeface="Times New Roman" panose="02020603050405020304" pitchFamily="18" charset="0"/>
                <a:cs typeface="Times New Roman" panose="02020603050405020304" pitchFamily="18" charset="0"/>
              </a:rPr>
              <a:t>oraz ludności cywilnej. </a:t>
            </a:r>
            <a:endParaRPr lang="pl-PL" sz="4800" dirty="0">
              <a:latin typeface="Times New Roman" panose="02020603050405020304" pitchFamily="18" charset="0"/>
              <a:cs typeface="Times New Roman" panose="02020603050405020304" pitchFamily="18" charset="0"/>
              <a:hlinkClick r:id="rId3"/>
            </a:endParaRPr>
          </a:p>
          <a:p>
            <a:pPr marL="0" indent="0">
              <a:buNone/>
            </a:pPr>
            <a:endParaRPr lang="pl-PL" dirty="0" smtClean="0">
              <a:hlinkClick r:id="rId3"/>
            </a:endParaRPr>
          </a:p>
          <a:p>
            <a:pPr marL="0" indent="0">
              <a:buNone/>
            </a:pPr>
            <a:endParaRPr lang="pl-PL" dirty="0">
              <a:hlinkClick r:id="rId3"/>
            </a:endParaRPr>
          </a:p>
          <a:p>
            <a:pPr marL="0" indent="0">
              <a:buNone/>
            </a:pPr>
            <a:endParaRPr lang="pl-PL" dirty="0" smtClean="0">
              <a:hlinkClick r:id="rId3"/>
            </a:endParaRPr>
          </a:p>
          <a:p>
            <a:pPr marL="0" indent="0">
              <a:buNone/>
            </a:pPr>
            <a:endParaRPr lang="pl-PL" dirty="0">
              <a:hlinkClick r:id="rId3"/>
            </a:endParaRPr>
          </a:p>
          <a:p>
            <a:pPr marL="0" indent="0">
              <a:buNone/>
            </a:pPr>
            <a:r>
              <a:rPr lang="pl-PL" sz="5600" dirty="0" smtClean="0">
                <a:latin typeface="Times New Roman" panose="02020603050405020304" pitchFamily="18" charset="0"/>
                <a:cs typeface="Times New Roman" panose="02020603050405020304" pitchFamily="18" charset="0"/>
                <a:hlinkClick r:id="rId3"/>
              </a:rPr>
              <a:t>https</a:t>
            </a:r>
            <a:r>
              <a:rPr lang="pl-PL" sz="5600" dirty="0">
                <a:latin typeface="Times New Roman" panose="02020603050405020304" pitchFamily="18" charset="0"/>
                <a:cs typeface="Times New Roman" panose="02020603050405020304" pitchFamily="18" charset="0"/>
                <a:hlinkClick r:id="rId3"/>
              </a:rPr>
              <a:t>://opac.pbw.org.pl/integro/851900448993/pilsudski-jozef/moje-pierwsze-boje</a:t>
            </a:r>
            <a:endParaRPr lang="pl-PL" sz="5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617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Generał Józef </a:t>
            </a:r>
            <a:r>
              <a:rPr lang="pl-PL" sz="2800" b="1" dirty="0" err="1" smtClean="0">
                <a:effectLst>
                  <a:outerShdw blurRad="38100" dist="38100" dir="2700000" algn="tl">
                    <a:srgbClr val="000000">
                      <a:alpha val="43137"/>
                    </a:srgbClr>
                  </a:outerShdw>
                </a:effectLst>
                <a:latin typeface="+mn-lt"/>
              </a:rPr>
              <a:t>haller</a:t>
            </a:r>
            <a:r>
              <a:rPr lang="pl-PL" sz="2800" b="1" dirty="0">
                <a:effectLst>
                  <a:outerShdw blurRad="38100" dist="38100" dir="2700000" algn="tl">
                    <a:srgbClr val="000000">
                      <a:alpha val="43137"/>
                    </a:srgbClr>
                  </a:outerShdw>
                </a:effectLst>
                <a:latin typeface="+mn-lt"/>
              </a:rPr>
              <a:t> </a:t>
            </a:r>
            <a:r>
              <a:rPr lang="pl-PL" sz="2800" b="1" dirty="0" smtClean="0">
                <a:effectLst>
                  <a:outerShdw blurRad="38100" dist="38100" dir="2700000" algn="tl">
                    <a:srgbClr val="000000">
                      <a:alpha val="43137"/>
                    </a:srgbClr>
                  </a:outerShdw>
                </a:effectLst>
                <a:latin typeface="+mn-lt"/>
              </a:rPr>
              <a:t>: zarys biografii politycznej/ </a:t>
            </a:r>
            <a:r>
              <a:rPr lang="pl-PL" sz="2800" b="1" dirty="0" err="1" smtClean="0">
                <a:effectLst>
                  <a:outerShdw blurRad="38100" dist="38100" dir="2700000" algn="tl">
                    <a:srgbClr val="000000">
                      <a:alpha val="43137"/>
                    </a:srgbClr>
                  </a:outerShdw>
                </a:effectLst>
                <a:latin typeface="+mn-lt"/>
              </a:rPr>
              <a:t>stefan</a:t>
            </a:r>
            <a:r>
              <a:rPr lang="pl-PL" sz="2800" b="1" dirty="0" smtClean="0">
                <a:effectLst>
                  <a:outerShdw blurRad="38100" dist="38100" dir="2700000" algn="tl">
                    <a:srgbClr val="000000">
                      <a:alpha val="43137"/>
                    </a:srgbClr>
                  </a:outerShdw>
                </a:effectLst>
                <a:latin typeface="+mn-lt"/>
              </a:rPr>
              <a:t> aksamitek. – Katowice 1989.</a:t>
            </a:r>
            <a:endParaRPr lang="pl-PL" sz="2800" b="1" dirty="0">
              <a:effectLst>
                <a:outerShdw blurRad="38100" dist="38100" dir="2700000" algn="tl">
                  <a:srgbClr val="000000">
                    <a:alpha val="43137"/>
                  </a:srgbClr>
                </a:outerShdw>
              </a:effectLst>
              <a:latin typeface="+mn-lt"/>
            </a:endParaRPr>
          </a:p>
        </p:txBody>
      </p:sp>
      <p:pic>
        <p:nvPicPr>
          <p:cNvPr id="5" name="Symbol zastępczy zawartości 4"/>
          <p:cNvPicPr>
            <a:picLocks noGrp="1" noChangeAspect="1"/>
          </p:cNvPicPr>
          <p:nvPr>
            <p:ph sz="half" idx="1"/>
          </p:nvPr>
        </p:nvPicPr>
        <p:blipFill>
          <a:blip r:embed="rId2"/>
          <a:stretch>
            <a:fillRect/>
          </a:stretch>
        </p:blipFill>
        <p:spPr>
          <a:xfrm>
            <a:off x="1464953" y="2452255"/>
            <a:ext cx="2790435" cy="3720580"/>
          </a:xfrm>
          <a:prstGeom prst="rect">
            <a:avLst/>
          </a:prstGeom>
        </p:spPr>
      </p:pic>
      <p:sp>
        <p:nvSpPr>
          <p:cNvPr id="4" name="Symbol zastępczy zawartości 3"/>
          <p:cNvSpPr>
            <a:spLocks noGrp="1"/>
          </p:cNvSpPr>
          <p:nvPr>
            <p:ph sz="half" idx="2"/>
          </p:nvPr>
        </p:nvSpPr>
        <p:spPr/>
        <p:txBody>
          <a:bodyPr>
            <a:normAutofit fontScale="25000" lnSpcReduction="20000"/>
          </a:bodyPr>
          <a:lstStyle/>
          <a:p>
            <a:pPr marL="0" indent="0">
              <a:buNone/>
            </a:pPr>
            <a:endParaRPr lang="pl-PL" dirty="0" smtClean="0">
              <a:hlinkClick r:id="rId3"/>
            </a:endParaRPr>
          </a:p>
          <a:p>
            <a:pPr marL="0" indent="0" algn="just">
              <a:lnSpc>
                <a:spcPct val="170000"/>
              </a:lnSpc>
              <a:buNone/>
            </a:pPr>
            <a:r>
              <a:rPr lang="pl-PL" sz="4800" dirty="0" smtClean="0">
                <a:latin typeface="Times New Roman" panose="02020603050405020304" pitchFamily="18" charset="0"/>
                <a:cs typeface="Times New Roman" panose="02020603050405020304" pitchFamily="18" charset="0"/>
              </a:rPr>
              <a:t>Biografia jednego z dowódców w wojnie polsko - bolszewickiej 1919-21. w książce opisano lata szkolne, działalność polityczna i wojskową </a:t>
            </a:r>
            <a:r>
              <a:rPr lang="pl-PL" sz="4800" dirty="0" smtClean="0">
                <a:latin typeface="Times New Roman" panose="02020603050405020304" pitchFamily="18" charset="0"/>
                <a:cs typeface="Times New Roman" panose="02020603050405020304" pitchFamily="18" charset="0"/>
              </a:rPr>
              <a:t/>
            </a:r>
            <a:br>
              <a:rPr lang="pl-PL" sz="4800" dirty="0" smtClean="0">
                <a:latin typeface="Times New Roman" panose="02020603050405020304" pitchFamily="18" charset="0"/>
                <a:cs typeface="Times New Roman" panose="02020603050405020304" pitchFamily="18" charset="0"/>
              </a:rPr>
            </a:br>
            <a:r>
              <a:rPr lang="pl-PL" sz="4800" dirty="0" smtClean="0">
                <a:latin typeface="Times New Roman" panose="02020603050405020304" pitchFamily="18" charset="0"/>
                <a:cs typeface="Times New Roman" panose="02020603050405020304" pitchFamily="18" charset="0"/>
              </a:rPr>
              <a:t>w </a:t>
            </a:r>
            <a:r>
              <a:rPr lang="pl-PL" sz="4800" dirty="0" smtClean="0">
                <a:latin typeface="Times New Roman" panose="02020603050405020304" pitchFamily="18" charset="0"/>
                <a:cs typeface="Times New Roman" panose="02020603050405020304" pitchFamily="18" charset="0"/>
              </a:rPr>
              <a:t>Polsce i we Francji oraz czasy wojny i okupacji 1939. Autor przedstawia generała jako żołnierza, polityka i dowódcę. W czasie bitwy warszawskiej Haller </a:t>
            </a:r>
            <a:r>
              <a:rPr lang="pl-PL" sz="4800" dirty="0">
                <a:latin typeface="Times New Roman" panose="02020603050405020304" pitchFamily="18" charset="0"/>
                <a:cs typeface="Times New Roman" panose="02020603050405020304" pitchFamily="18" charset="0"/>
              </a:rPr>
              <a:t>jako generał broni </a:t>
            </a:r>
            <a:r>
              <a:rPr lang="pl-PL" sz="4800" dirty="0" smtClean="0">
                <a:latin typeface="Times New Roman" panose="02020603050405020304" pitchFamily="18" charset="0"/>
                <a:cs typeface="Times New Roman" panose="02020603050405020304" pitchFamily="18" charset="0"/>
              </a:rPr>
              <a:t>dowodził Frontem Północnym. </a:t>
            </a:r>
            <a:endParaRPr lang="pl-PL" sz="4800" dirty="0" smtClean="0">
              <a:latin typeface="Times New Roman" panose="02020603050405020304" pitchFamily="18" charset="0"/>
              <a:cs typeface="Times New Roman" panose="02020603050405020304" pitchFamily="18" charset="0"/>
              <a:hlinkClick r:id="rId4"/>
            </a:endParaRPr>
          </a:p>
          <a:p>
            <a:pPr marL="0" indent="0">
              <a:buNone/>
            </a:pPr>
            <a:endParaRPr lang="pl-PL" sz="4800" dirty="0">
              <a:latin typeface="Times New Roman" panose="02020603050405020304" pitchFamily="18" charset="0"/>
              <a:cs typeface="Times New Roman" panose="02020603050405020304" pitchFamily="18" charset="0"/>
              <a:hlinkClick r:id="rId3"/>
            </a:endParaRPr>
          </a:p>
          <a:p>
            <a:pPr marL="0" indent="0">
              <a:buNone/>
            </a:pPr>
            <a:endParaRPr lang="pl-PL" sz="4800" dirty="0" smtClean="0">
              <a:latin typeface="Times New Roman" panose="02020603050405020304" pitchFamily="18" charset="0"/>
              <a:cs typeface="Times New Roman" panose="02020603050405020304" pitchFamily="18" charset="0"/>
              <a:hlinkClick r:id="rId3"/>
            </a:endParaRPr>
          </a:p>
          <a:p>
            <a:pPr marL="0" indent="0">
              <a:buNone/>
            </a:pPr>
            <a:endParaRPr lang="pl-PL" sz="3500" dirty="0">
              <a:latin typeface="Times New Roman" panose="02020603050405020304" pitchFamily="18" charset="0"/>
              <a:cs typeface="Times New Roman" panose="02020603050405020304" pitchFamily="18" charset="0"/>
              <a:hlinkClick r:id="rId3"/>
            </a:endParaRPr>
          </a:p>
          <a:p>
            <a:pPr marL="0" indent="0">
              <a:buNone/>
            </a:pPr>
            <a:endParaRPr lang="pl-PL" dirty="0">
              <a:hlinkClick r:id="rId3"/>
            </a:endParaRPr>
          </a:p>
          <a:p>
            <a:pPr marL="0" indent="0">
              <a:buNone/>
            </a:pPr>
            <a:endParaRPr lang="pl-PL" dirty="0">
              <a:hlinkClick r:id="rId3"/>
            </a:endParaRPr>
          </a:p>
          <a:p>
            <a:pPr marL="0" indent="0">
              <a:buNone/>
            </a:pPr>
            <a:r>
              <a:rPr lang="pl-PL" sz="5600" dirty="0" smtClean="0">
                <a:latin typeface="Times New Roman" panose="02020603050405020304" pitchFamily="18" charset="0"/>
                <a:cs typeface="Times New Roman" panose="02020603050405020304" pitchFamily="18" charset="0"/>
                <a:hlinkClick r:id="rId3"/>
              </a:rPr>
              <a:t>https</a:t>
            </a:r>
            <a:r>
              <a:rPr lang="pl-PL" sz="5600" dirty="0">
                <a:latin typeface="Times New Roman" panose="02020603050405020304" pitchFamily="18" charset="0"/>
                <a:cs typeface="Times New Roman" panose="02020603050405020304" pitchFamily="18" charset="0"/>
                <a:hlinkClick r:id="rId3"/>
              </a:rPr>
              <a:t>://opac.pbw.org.pl/integro/851900410357/aksamitek-stefan/general-jozef-haller</a:t>
            </a:r>
            <a:endParaRPr lang="pl-PL" sz="5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008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Generał Sikorski/Olgierd Terlecki. – Kraków 1981.</a:t>
            </a:r>
            <a:endParaRPr lang="pl-PL" sz="2800" b="1" dirty="0">
              <a:effectLst>
                <a:outerShdw blurRad="38100" dist="38100" dir="2700000" algn="tl">
                  <a:srgbClr val="000000">
                    <a:alpha val="43137"/>
                  </a:srgbClr>
                </a:outerShdw>
              </a:effectLst>
              <a:latin typeface="+mn-lt"/>
            </a:endParaRPr>
          </a:p>
        </p:txBody>
      </p:sp>
      <p:pic>
        <p:nvPicPr>
          <p:cNvPr id="5" name="Symbol zastępczy zawartości 4"/>
          <p:cNvPicPr>
            <a:picLocks noGrp="1" noChangeAspect="1"/>
          </p:cNvPicPr>
          <p:nvPr>
            <p:ph sz="half" idx="1"/>
          </p:nvPr>
        </p:nvPicPr>
        <p:blipFill>
          <a:blip r:embed="rId2"/>
          <a:stretch>
            <a:fillRect/>
          </a:stretch>
        </p:blipFill>
        <p:spPr>
          <a:xfrm>
            <a:off x="1487979" y="2289753"/>
            <a:ext cx="2727339" cy="3882447"/>
          </a:xfrm>
          <a:prstGeom prst="rect">
            <a:avLst/>
          </a:prstGeom>
        </p:spPr>
      </p:pic>
      <p:sp>
        <p:nvSpPr>
          <p:cNvPr id="4" name="Symbol zastępczy zawartości 3"/>
          <p:cNvSpPr>
            <a:spLocks noGrp="1"/>
          </p:cNvSpPr>
          <p:nvPr>
            <p:ph sz="half" idx="2"/>
          </p:nvPr>
        </p:nvSpPr>
        <p:spPr/>
        <p:txBody>
          <a:bodyPr>
            <a:normAutofit fontScale="40000" lnSpcReduction="20000"/>
          </a:bodyPr>
          <a:lstStyle/>
          <a:p>
            <a:pPr marL="0" indent="0">
              <a:buNone/>
            </a:pPr>
            <a:endParaRPr lang="pl-PL" sz="1200" dirty="0" smtClean="0">
              <a:latin typeface="Times New Roman" panose="02020603050405020304" pitchFamily="18" charset="0"/>
              <a:cs typeface="Times New Roman" panose="02020603050405020304" pitchFamily="18" charset="0"/>
              <a:hlinkClick r:id="rId3"/>
            </a:endParaRPr>
          </a:p>
          <a:p>
            <a:pPr marL="0" lvl="0" indent="0" algn="just">
              <a:lnSpc>
                <a:spcPct val="170000"/>
              </a:lnSpc>
              <a:buClr>
                <a:srgbClr val="D34817">
                  <a:lumMod val="75000"/>
                </a:srgbClr>
              </a:buClr>
              <a:buNone/>
            </a:pPr>
            <a:endParaRPr lang="pl-PL" sz="1800" dirty="0" smtClean="0">
              <a:solidFill>
                <a:prstClr val="black"/>
              </a:solidFill>
              <a:latin typeface="Times New Roman" panose="02020603050405020304" pitchFamily="18" charset="0"/>
              <a:cs typeface="Times New Roman" panose="02020603050405020304" pitchFamily="18" charset="0"/>
            </a:endParaRPr>
          </a:p>
          <a:p>
            <a:pPr marL="0" lvl="0" indent="0" algn="just">
              <a:lnSpc>
                <a:spcPct val="170000"/>
              </a:lnSpc>
              <a:buClr>
                <a:srgbClr val="D34817">
                  <a:lumMod val="75000"/>
                </a:srgbClr>
              </a:buClr>
              <a:buNone/>
            </a:pPr>
            <a:r>
              <a:rPr lang="pl-PL" sz="3000" dirty="0" smtClean="0">
                <a:solidFill>
                  <a:prstClr val="black"/>
                </a:solidFill>
                <a:latin typeface="Times New Roman" panose="02020603050405020304" pitchFamily="18" charset="0"/>
                <a:cs typeface="Times New Roman" panose="02020603050405020304" pitchFamily="18" charset="0"/>
              </a:rPr>
              <a:t>Książka ukazuje postać generała Władysława Sikorskiego, który odegrał dużą rolę podczas wojny 1919-20. </a:t>
            </a:r>
            <a:r>
              <a:rPr lang="pl-PL" sz="3000" dirty="0">
                <a:solidFill>
                  <a:prstClr val="black"/>
                </a:solidFill>
                <a:latin typeface="Times New Roman" panose="02020603050405020304" pitchFamily="18" charset="0"/>
                <a:cs typeface="Times New Roman" panose="02020603050405020304" pitchFamily="18" charset="0"/>
              </a:rPr>
              <a:t>P</a:t>
            </a:r>
            <a:r>
              <a:rPr lang="pl-PL" sz="3000" dirty="0" smtClean="0">
                <a:solidFill>
                  <a:prstClr val="black"/>
                </a:solidFill>
                <a:latin typeface="Times New Roman" panose="02020603050405020304" pitchFamily="18" charset="0"/>
                <a:cs typeface="Times New Roman" panose="02020603050405020304" pitchFamily="18" charset="0"/>
              </a:rPr>
              <a:t>odczas bitwy warszawskiej dowodził 5 Armią Frontu Północnego. W swojej książce autor przedstawia zagmatwane losy generała, a także fakty i domysły dotyczące okoliczności jego śmierci.</a:t>
            </a:r>
            <a:endParaRPr lang="pl-PL" sz="3000" dirty="0">
              <a:latin typeface="Times New Roman" panose="02020603050405020304" pitchFamily="18" charset="0"/>
              <a:cs typeface="Times New Roman" panose="02020603050405020304" pitchFamily="18" charset="0"/>
              <a:hlinkClick r:id="rId3"/>
            </a:endParaRPr>
          </a:p>
          <a:p>
            <a:pPr marL="0" indent="0">
              <a:buNone/>
            </a:pPr>
            <a:endParaRPr lang="pl-PL" sz="3000" dirty="0" smtClean="0">
              <a:latin typeface="Times New Roman" panose="02020603050405020304" pitchFamily="18" charset="0"/>
              <a:cs typeface="Times New Roman" panose="02020603050405020304" pitchFamily="18" charset="0"/>
              <a:hlinkClick r:id="rId3"/>
            </a:endParaRPr>
          </a:p>
          <a:p>
            <a:pPr marL="0" indent="0">
              <a:buNone/>
            </a:pPr>
            <a:endParaRPr lang="pl-PL" sz="2200" dirty="0">
              <a:latin typeface="Times New Roman" panose="02020603050405020304" pitchFamily="18" charset="0"/>
              <a:cs typeface="Times New Roman" panose="02020603050405020304" pitchFamily="18" charset="0"/>
              <a:hlinkClick r:id="rId3"/>
            </a:endParaRPr>
          </a:p>
          <a:p>
            <a:pPr marL="0" indent="0">
              <a:buNone/>
            </a:pPr>
            <a:endParaRPr lang="pl-PL" dirty="0" smtClean="0">
              <a:hlinkClick r:id="rId3"/>
            </a:endParaRPr>
          </a:p>
          <a:p>
            <a:pPr marL="0" indent="0">
              <a:buNone/>
            </a:pPr>
            <a:endParaRPr lang="pl-PL" dirty="0" smtClean="0">
              <a:hlinkClick r:id="rId3"/>
            </a:endParaRPr>
          </a:p>
          <a:p>
            <a:pPr marL="0" indent="0">
              <a:buNone/>
            </a:pPr>
            <a:endParaRPr lang="pl-PL" dirty="0">
              <a:hlinkClick r:id="rId3"/>
            </a:endParaRPr>
          </a:p>
          <a:p>
            <a:pPr marL="0" indent="0">
              <a:buNone/>
            </a:pPr>
            <a:r>
              <a:rPr lang="pl-PL" sz="3500" dirty="0" smtClean="0">
                <a:latin typeface="Times New Roman" panose="02020603050405020304" pitchFamily="18" charset="0"/>
                <a:cs typeface="Times New Roman" panose="02020603050405020304" pitchFamily="18" charset="0"/>
                <a:hlinkClick r:id="rId3"/>
              </a:rPr>
              <a:t>https</a:t>
            </a:r>
            <a:r>
              <a:rPr lang="pl-PL" sz="3500" dirty="0">
                <a:latin typeface="Times New Roman" panose="02020603050405020304" pitchFamily="18" charset="0"/>
                <a:cs typeface="Times New Roman" panose="02020603050405020304" pitchFamily="18" charset="0"/>
                <a:hlinkClick r:id="rId3"/>
              </a:rPr>
              <a:t>://opac.pbw.org.pl/integro/851900410380/terlecki-olgierd/general-sikorski</a:t>
            </a:r>
            <a:endParaRPr lang="pl-PL"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031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Edward rydz-Śmigły/ Ryszard </a:t>
            </a:r>
            <a:r>
              <a:rPr lang="pl-PL" sz="2800" b="1" dirty="0" err="1" smtClean="0">
                <a:effectLst>
                  <a:outerShdw blurRad="38100" dist="38100" dir="2700000" algn="tl">
                    <a:srgbClr val="000000">
                      <a:alpha val="43137"/>
                    </a:srgbClr>
                  </a:outerShdw>
                </a:effectLst>
                <a:latin typeface="+mn-lt"/>
              </a:rPr>
              <a:t>mirowicz</a:t>
            </a:r>
            <a:r>
              <a:rPr lang="pl-PL" sz="2800" b="1" dirty="0" smtClean="0">
                <a:effectLst>
                  <a:outerShdw blurRad="38100" dist="38100" dir="2700000" algn="tl">
                    <a:srgbClr val="000000">
                      <a:alpha val="43137"/>
                    </a:srgbClr>
                  </a:outerShdw>
                </a:effectLst>
                <a:latin typeface="+mn-lt"/>
              </a:rPr>
              <a:t>. – Warszawa 1988.</a:t>
            </a:r>
            <a:endParaRPr lang="pl-PL" sz="2800" b="1" dirty="0">
              <a:effectLst>
                <a:outerShdw blurRad="38100" dist="38100" dir="2700000" algn="tl">
                  <a:srgbClr val="000000">
                    <a:alpha val="43137"/>
                  </a:srgbClr>
                </a:outerShdw>
              </a:effectLst>
              <a:latin typeface="+mn-lt"/>
            </a:endParaRPr>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6459" y="2093976"/>
            <a:ext cx="2673897" cy="4199495"/>
          </a:xfrm>
        </p:spPr>
      </p:pic>
      <p:sp>
        <p:nvSpPr>
          <p:cNvPr id="4" name="Symbol zastępczy zawartości 3"/>
          <p:cNvSpPr>
            <a:spLocks noGrp="1"/>
          </p:cNvSpPr>
          <p:nvPr>
            <p:ph sz="half" idx="2"/>
          </p:nvPr>
        </p:nvSpPr>
        <p:spPr/>
        <p:txBody>
          <a:bodyPr>
            <a:normAutofit fontScale="85000" lnSpcReduction="20000"/>
          </a:bodyPr>
          <a:lstStyle/>
          <a:p>
            <a:pPr marL="0" indent="0">
              <a:buNone/>
            </a:pPr>
            <a:endParaRPr lang="pl-PL" dirty="0" smtClean="0">
              <a:hlinkClick r:id="rId3"/>
            </a:endParaRPr>
          </a:p>
          <a:p>
            <a:pPr marL="0" lvl="0" indent="0" algn="just">
              <a:lnSpc>
                <a:spcPct val="170000"/>
              </a:lnSpc>
              <a:buClr>
                <a:srgbClr val="D34817">
                  <a:lumMod val="75000"/>
                </a:srgbClr>
              </a:buClr>
              <a:buNone/>
            </a:pPr>
            <a:r>
              <a:rPr lang="pl-PL" sz="1400" dirty="0">
                <a:solidFill>
                  <a:prstClr val="black"/>
                </a:solidFill>
                <a:latin typeface="Times New Roman" panose="02020603050405020304" pitchFamily="18" charset="0"/>
                <a:cs typeface="Times New Roman" panose="02020603050405020304" pitchFamily="18" charset="0"/>
              </a:rPr>
              <a:t>Książka </a:t>
            </a:r>
            <a:r>
              <a:rPr lang="pl-PL" sz="1400" dirty="0" smtClean="0">
                <a:solidFill>
                  <a:prstClr val="black"/>
                </a:solidFill>
                <a:latin typeface="Times New Roman" panose="02020603050405020304" pitchFamily="18" charset="0"/>
                <a:cs typeface="Times New Roman" panose="02020603050405020304" pitchFamily="18" charset="0"/>
              </a:rPr>
              <a:t>przedstawia osobę generała Edwarda Rydza –Śmigłego </a:t>
            </a:r>
            <a:br>
              <a:rPr lang="pl-PL" sz="1400" dirty="0" smtClean="0">
                <a:solidFill>
                  <a:prstClr val="black"/>
                </a:solidFill>
                <a:latin typeface="Times New Roman" panose="02020603050405020304" pitchFamily="18" charset="0"/>
                <a:cs typeface="Times New Roman" panose="02020603050405020304" pitchFamily="18" charset="0"/>
              </a:rPr>
            </a:br>
            <a:r>
              <a:rPr lang="pl-PL" sz="1400" dirty="0" smtClean="0">
                <a:solidFill>
                  <a:prstClr val="black"/>
                </a:solidFill>
                <a:latin typeface="Times New Roman" panose="02020603050405020304" pitchFamily="18" charset="0"/>
                <a:cs typeface="Times New Roman" panose="02020603050405020304" pitchFamily="18" charset="0"/>
              </a:rPr>
              <a:t>z punktu widzenia wojskowego i politycznego. Postać generała nakreślono na tle uwarunkowań epoki, w której żył. Autor nie skupia się na życiu prywatnym, lecz ukazuje postać Rydza Śmigłego jako </a:t>
            </a:r>
            <a:r>
              <a:rPr lang="pl-PL" sz="1400" dirty="0" smtClean="0">
                <a:solidFill>
                  <a:prstClr val="black"/>
                </a:solidFill>
                <a:latin typeface="Times New Roman" panose="02020603050405020304" pitchFamily="18" charset="0"/>
                <a:cs typeface="Times New Roman" panose="02020603050405020304" pitchFamily="18" charset="0"/>
              </a:rPr>
              <a:t>żołnierza</a:t>
            </a:r>
            <a:br>
              <a:rPr lang="pl-PL" sz="1400" dirty="0" smtClean="0">
                <a:solidFill>
                  <a:prstClr val="black"/>
                </a:solidFill>
                <a:latin typeface="Times New Roman" panose="02020603050405020304" pitchFamily="18" charset="0"/>
                <a:cs typeface="Times New Roman" panose="02020603050405020304" pitchFamily="18" charset="0"/>
              </a:rPr>
            </a:br>
            <a:r>
              <a:rPr lang="pl-PL" sz="1400" dirty="0" smtClean="0">
                <a:solidFill>
                  <a:prstClr val="black"/>
                </a:solidFill>
                <a:latin typeface="Times New Roman" panose="02020603050405020304" pitchFamily="18" charset="0"/>
                <a:cs typeface="Times New Roman" panose="02020603050405020304" pitchFamily="18" charset="0"/>
              </a:rPr>
              <a:t> </a:t>
            </a:r>
            <a:r>
              <a:rPr lang="pl-PL" sz="1400" dirty="0" smtClean="0">
                <a:solidFill>
                  <a:prstClr val="black"/>
                </a:solidFill>
                <a:latin typeface="Times New Roman" panose="02020603050405020304" pitchFamily="18" charset="0"/>
                <a:cs typeface="Times New Roman" panose="02020603050405020304" pitchFamily="18" charset="0"/>
              </a:rPr>
              <a:t>i polityka. Swoje rozważania oparł na archiwalnych źródłach krajowych. Szczególnie cenne materiały pozyskał z archiwum prywatnego Ignacego Paderewskiego oraz z archiwum Ministerstwa Spraw Zagranicznych. </a:t>
            </a:r>
            <a:endParaRPr lang="pl-PL" dirty="0">
              <a:hlinkClick r:id="rId3"/>
            </a:endParaRPr>
          </a:p>
          <a:p>
            <a:pPr marL="0" indent="0">
              <a:buNone/>
            </a:pPr>
            <a:endParaRPr lang="pl-PL" dirty="0" smtClean="0">
              <a:hlinkClick r:id="rId3"/>
            </a:endParaRPr>
          </a:p>
          <a:p>
            <a:pPr marL="0" indent="0">
              <a:buNone/>
            </a:pPr>
            <a:endParaRPr lang="pl-PL" dirty="0" smtClean="0">
              <a:hlinkClick r:id="rId3"/>
            </a:endParaRPr>
          </a:p>
          <a:p>
            <a:pPr marL="0" indent="0">
              <a:buNone/>
            </a:pPr>
            <a:endParaRPr lang="pl-PL" dirty="0">
              <a:hlinkClick r:id="rId3"/>
            </a:endParaRPr>
          </a:p>
          <a:p>
            <a:pPr marL="0" indent="0">
              <a:buNone/>
            </a:pPr>
            <a:r>
              <a:rPr lang="pl-PL" sz="1500" dirty="0" smtClean="0">
                <a:latin typeface="Times New Roman" panose="02020603050405020304" pitchFamily="18" charset="0"/>
                <a:cs typeface="Times New Roman" panose="02020603050405020304" pitchFamily="18" charset="0"/>
                <a:hlinkClick r:id="rId3"/>
              </a:rPr>
              <a:t>https</a:t>
            </a:r>
            <a:r>
              <a:rPr lang="pl-PL" sz="1500" dirty="0">
                <a:latin typeface="Times New Roman" panose="02020603050405020304" pitchFamily="18" charset="0"/>
                <a:cs typeface="Times New Roman" panose="02020603050405020304" pitchFamily="18" charset="0"/>
                <a:hlinkClick r:id="rId3"/>
              </a:rPr>
              <a:t>://opac.pbw.org.pl/integro/851900401719/mirowicz-ryszard/edward-rydz-smigly</a:t>
            </a:r>
            <a:endParaRPr lang="pl-PL"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652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Warszawa 1920/</a:t>
            </a:r>
            <a:r>
              <a:rPr lang="pl-PL" sz="2800" b="1" dirty="0" err="1" smtClean="0">
                <a:effectLst>
                  <a:outerShdw blurRad="38100" dist="38100" dir="2700000" algn="tl">
                    <a:srgbClr val="000000">
                      <a:alpha val="43137"/>
                    </a:srgbClr>
                  </a:outerShdw>
                </a:effectLst>
                <a:latin typeface="+mn-lt"/>
              </a:rPr>
              <a:t>lech</a:t>
            </a:r>
            <a:r>
              <a:rPr lang="pl-PL" sz="2800" b="1" dirty="0" smtClean="0">
                <a:effectLst>
                  <a:outerShdw blurRad="38100" dist="38100" dir="2700000" algn="tl">
                    <a:srgbClr val="000000">
                      <a:alpha val="43137"/>
                    </a:srgbClr>
                  </a:outerShdw>
                </a:effectLst>
                <a:latin typeface="+mn-lt"/>
              </a:rPr>
              <a:t>  </a:t>
            </a:r>
            <a:r>
              <a:rPr lang="pl-PL" sz="2800" b="1" dirty="0" err="1" smtClean="0">
                <a:effectLst>
                  <a:outerShdw blurRad="38100" dist="38100" dir="2700000" algn="tl">
                    <a:srgbClr val="000000">
                      <a:alpha val="43137"/>
                    </a:srgbClr>
                  </a:outerShdw>
                </a:effectLst>
                <a:latin typeface="+mn-lt"/>
              </a:rPr>
              <a:t>wyszczelski</a:t>
            </a:r>
            <a:r>
              <a:rPr lang="pl-PL" sz="2800" b="1" dirty="0" smtClean="0">
                <a:effectLst>
                  <a:outerShdw blurRad="38100" dist="38100" dir="2700000" algn="tl">
                    <a:srgbClr val="000000">
                      <a:alpha val="43137"/>
                    </a:srgbClr>
                  </a:outerShdw>
                </a:effectLst>
                <a:latin typeface="+mn-lt"/>
              </a:rPr>
              <a:t>. – warszawa 1997.</a:t>
            </a:r>
            <a:endParaRPr lang="pl-PL" sz="2800" b="1" dirty="0">
              <a:effectLst>
                <a:outerShdw blurRad="38100" dist="38100" dir="2700000" algn="tl">
                  <a:srgbClr val="000000">
                    <a:alpha val="43137"/>
                  </a:srgbClr>
                </a:outerShdw>
              </a:effectLst>
              <a:latin typeface="+mn-lt"/>
            </a:endParaRPr>
          </a:p>
        </p:txBody>
      </p:sp>
      <p:pic>
        <p:nvPicPr>
          <p:cNvPr id="5" name="Symbol zastępczy zawartości 4"/>
          <p:cNvPicPr>
            <a:picLocks noGrp="1" noChangeAspect="1"/>
          </p:cNvPicPr>
          <p:nvPr>
            <p:ph sz="half" idx="1"/>
          </p:nvPr>
        </p:nvPicPr>
        <p:blipFill>
          <a:blip r:embed="rId2"/>
          <a:stretch>
            <a:fillRect/>
          </a:stretch>
        </p:blipFill>
        <p:spPr>
          <a:xfrm>
            <a:off x="1404851" y="2484897"/>
            <a:ext cx="2587581" cy="3687303"/>
          </a:xfrm>
          <a:prstGeom prst="rect">
            <a:avLst/>
          </a:prstGeom>
        </p:spPr>
      </p:pic>
      <p:sp>
        <p:nvSpPr>
          <p:cNvPr id="4" name="Symbol zastępczy zawartości 3"/>
          <p:cNvSpPr>
            <a:spLocks noGrp="1"/>
          </p:cNvSpPr>
          <p:nvPr>
            <p:ph sz="half" idx="2"/>
          </p:nvPr>
        </p:nvSpPr>
        <p:spPr/>
        <p:txBody>
          <a:bodyPr>
            <a:normAutofit fontScale="55000" lnSpcReduction="20000"/>
          </a:bodyPr>
          <a:lstStyle/>
          <a:p>
            <a:pPr marL="0" indent="0">
              <a:buNone/>
            </a:pPr>
            <a:endParaRPr lang="pl-PL" dirty="0" smtClean="0">
              <a:hlinkClick r:id="rId3"/>
            </a:endParaRPr>
          </a:p>
          <a:p>
            <a:pPr marL="0" indent="0" algn="just">
              <a:lnSpc>
                <a:spcPct val="170000"/>
              </a:lnSpc>
              <a:buNone/>
            </a:pPr>
            <a:r>
              <a:rPr lang="pl-PL" sz="2200" dirty="0" smtClean="0">
                <a:latin typeface="Times New Roman" panose="02020603050405020304" pitchFamily="18" charset="0"/>
                <a:cs typeface="Times New Roman" panose="02020603050405020304" pitchFamily="18" charset="0"/>
              </a:rPr>
              <a:t>Bitwa warszawska zaliczana jest  do największych potyczek zbrojnych </a:t>
            </a:r>
            <a:r>
              <a:rPr lang="pl-PL" sz="2200" dirty="0" smtClean="0">
                <a:latin typeface="Times New Roman" panose="02020603050405020304" pitchFamily="18" charset="0"/>
                <a:cs typeface="Times New Roman" panose="02020603050405020304" pitchFamily="18" charset="0"/>
              </a:rPr>
              <a:t/>
            </a:r>
            <a:br>
              <a:rPr lang="pl-PL" sz="2200" dirty="0" smtClean="0">
                <a:latin typeface="Times New Roman" panose="02020603050405020304" pitchFamily="18" charset="0"/>
                <a:cs typeface="Times New Roman" panose="02020603050405020304" pitchFamily="18" charset="0"/>
              </a:rPr>
            </a:br>
            <a:r>
              <a:rPr lang="pl-PL" sz="2200" dirty="0" smtClean="0">
                <a:latin typeface="Times New Roman" panose="02020603050405020304" pitchFamily="18" charset="0"/>
                <a:cs typeface="Times New Roman" panose="02020603050405020304" pitchFamily="18" charset="0"/>
              </a:rPr>
              <a:t> </a:t>
            </a:r>
            <a:r>
              <a:rPr lang="pl-PL" sz="2200" dirty="0" smtClean="0">
                <a:latin typeface="Times New Roman" panose="02020603050405020304" pitchFamily="18" charset="0"/>
                <a:cs typeface="Times New Roman" panose="02020603050405020304" pitchFamily="18" charset="0"/>
              </a:rPr>
              <a:t>w dziejach oręża polskiego. Zadecydowała nie tylko o wojny, ale także </a:t>
            </a:r>
            <a:r>
              <a:rPr lang="pl-PL" sz="2200" dirty="0" smtClean="0">
                <a:latin typeface="Times New Roman" panose="02020603050405020304" pitchFamily="18" charset="0"/>
                <a:cs typeface="Times New Roman" panose="02020603050405020304" pitchFamily="18" charset="0"/>
              </a:rPr>
              <a:t/>
            </a:r>
            <a:br>
              <a:rPr lang="pl-PL" sz="2200" dirty="0" smtClean="0">
                <a:latin typeface="Times New Roman" panose="02020603050405020304" pitchFamily="18" charset="0"/>
                <a:cs typeface="Times New Roman" panose="02020603050405020304" pitchFamily="18" charset="0"/>
              </a:rPr>
            </a:br>
            <a:r>
              <a:rPr lang="pl-PL" sz="2200" dirty="0" smtClean="0">
                <a:latin typeface="Times New Roman" panose="02020603050405020304" pitchFamily="18" charset="0"/>
                <a:cs typeface="Times New Roman" panose="02020603050405020304" pitchFamily="18" charset="0"/>
              </a:rPr>
              <a:t>o </a:t>
            </a:r>
            <a:r>
              <a:rPr lang="pl-PL" sz="2200" dirty="0" smtClean="0">
                <a:latin typeface="Times New Roman" panose="02020603050405020304" pitchFamily="18" charset="0"/>
                <a:cs typeface="Times New Roman" panose="02020603050405020304" pitchFamily="18" charset="0"/>
              </a:rPr>
              <a:t>losach Polaków, który niedawno odzyskali suwerenne państwo.</a:t>
            </a:r>
            <a:r>
              <a:rPr lang="pl-PL" sz="2200" dirty="0">
                <a:latin typeface="Times New Roman" panose="02020603050405020304" pitchFamily="18" charset="0"/>
                <a:cs typeface="Times New Roman" panose="02020603050405020304" pitchFamily="18" charset="0"/>
              </a:rPr>
              <a:t> </a:t>
            </a:r>
            <a:r>
              <a:rPr lang="pl-PL" sz="2200" dirty="0" smtClean="0">
                <a:latin typeface="Times New Roman" panose="02020603050405020304" pitchFamily="18" charset="0"/>
                <a:cs typeface="Times New Roman" panose="02020603050405020304" pitchFamily="18" charset="0"/>
              </a:rPr>
              <a:t>Autor porównuje bitwę warszawska do największych bitew w historii wojen,  takich jak bitwa pod Grunwaldem czy pod Wiedniem. </a:t>
            </a:r>
            <a:endParaRPr lang="pl-PL" sz="2200" dirty="0" smtClean="0">
              <a:latin typeface="Times New Roman" panose="02020603050405020304" pitchFamily="18" charset="0"/>
              <a:cs typeface="Times New Roman" panose="02020603050405020304" pitchFamily="18" charset="0"/>
              <a:hlinkClick r:id="rId3"/>
            </a:endParaRPr>
          </a:p>
          <a:p>
            <a:pPr marL="0" indent="0" algn="just">
              <a:buNone/>
            </a:pPr>
            <a:endParaRPr lang="pl-PL" sz="2200" dirty="0">
              <a:latin typeface="Times New Roman" panose="02020603050405020304" pitchFamily="18" charset="0"/>
              <a:cs typeface="Times New Roman" panose="02020603050405020304" pitchFamily="18" charset="0"/>
              <a:hlinkClick r:id="rId3"/>
            </a:endParaRPr>
          </a:p>
          <a:p>
            <a:pPr marL="0" indent="0" algn="just">
              <a:buNone/>
            </a:pPr>
            <a:endParaRPr lang="pl-PL" sz="2200" dirty="0" smtClean="0">
              <a:hlinkClick r:id="rId3"/>
            </a:endParaRPr>
          </a:p>
          <a:p>
            <a:pPr marL="0" indent="0">
              <a:buNone/>
            </a:pPr>
            <a:endParaRPr lang="pl-PL" dirty="0">
              <a:hlinkClick r:id="rId3"/>
            </a:endParaRPr>
          </a:p>
          <a:p>
            <a:pPr marL="0" indent="0">
              <a:buNone/>
            </a:pPr>
            <a:endParaRPr lang="pl-PL" dirty="0" smtClean="0">
              <a:hlinkClick r:id="rId3"/>
            </a:endParaRPr>
          </a:p>
          <a:p>
            <a:pPr marL="0" indent="0">
              <a:buNone/>
            </a:pPr>
            <a:r>
              <a:rPr lang="pl-PL" sz="2500" dirty="0" smtClean="0">
                <a:latin typeface="Times New Roman" panose="02020603050405020304" pitchFamily="18" charset="0"/>
                <a:cs typeface="Times New Roman" panose="02020603050405020304" pitchFamily="18" charset="0"/>
                <a:hlinkClick r:id="rId3"/>
              </a:rPr>
              <a:t>https</a:t>
            </a:r>
            <a:r>
              <a:rPr lang="pl-PL" sz="2500" dirty="0">
                <a:latin typeface="Times New Roman" panose="02020603050405020304" pitchFamily="18" charset="0"/>
                <a:cs typeface="Times New Roman" panose="02020603050405020304" pitchFamily="18" charset="0"/>
                <a:hlinkClick r:id="rId3"/>
              </a:rPr>
              <a:t>://opac.pbw.org.pl/integro/851900519951/wyszczelski-lech/warszawa-1920</a:t>
            </a:r>
            <a:endParaRPr lang="pl-PL"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1980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Bitwa warszawska/marian </a:t>
            </a:r>
            <a:r>
              <a:rPr lang="pl-PL" sz="2800" b="1" dirty="0" err="1" smtClean="0">
                <a:effectLst>
                  <a:outerShdw blurRad="38100" dist="38100" dir="2700000" algn="tl">
                    <a:srgbClr val="000000">
                      <a:alpha val="43137"/>
                    </a:srgbClr>
                  </a:outerShdw>
                </a:effectLst>
                <a:latin typeface="+mn-lt"/>
              </a:rPr>
              <a:t>kukiel</a:t>
            </a:r>
            <a:r>
              <a:rPr lang="pl-PL" sz="2800" b="1" dirty="0" smtClean="0">
                <a:effectLst>
                  <a:outerShdw blurRad="38100" dist="38100" dir="2700000" algn="tl">
                    <a:srgbClr val="000000">
                      <a:alpha val="43137"/>
                    </a:srgbClr>
                  </a:outerShdw>
                </a:effectLst>
                <a:latin typeface="+mn-lt"/>
              </a:rPr>
              <a:t>. – warszawa 2005.</a:t>
            </a:r>
            <a:endParaRPr lang="pl-PL" sz="2800" b="1" dirty="0">
              <a:effectLst>
                <a:outerShdw blurRad="38100" dist="38100" dir="2700000" algn="tl">
                  <a:srgbClr val="000000">
                    <a:alpha val="43137"/>
                  </a:srgbClr>
                </a:outerShdw>
              </a:effectLst>
              <a:latin typeface="+mn-lt"/>
            </a:endParaRPr>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5345" y="2194560"/>
            <a:ext cx="2817481" cy="4385184"/>
          </a:xfrm>
        </p:spPr>
      </p:pic>
      <p:sp>
        <p:nvSpPr>
          <p:cNvPr id="4" name="Symbol zastępczy zawartości 3"/>
          <p:cNvSpPr>
            <a:spLocks noGrp="1"/>
          </p:cNvSpPr>
          <p:nvPr>
            <p:ph sz="half" idx="2"/>
          </p:nvPr>
        </p:nvSpPr>
        <p:spPr/>
        <p:txBody>
          <a:bodyPr>
            <a:normAutofit fontScale="32500" lnSpcReduction="20000"/>
          </a:bodyPr>
          <a:lstStyle/>
          <a:p>
            <a:pPr marL="0" indent="0">
              <a:buNone/>
            </a:pPr>
            <a:endParaRPr lang="pl-PL" dirty="0" smtClean="0"/>
          </a:p>
          <a:p>
            <a:pPr marL="0" indent="0" algn="just">
              <a:lnSpc>
                <a:spcPct val="160000"/>
              </a:lnSpc>
              <a:buNone/>
            </a:pPr>
            <a:r>
              <a:rPr lang="pl-PL" sz="3700" dirty="0" smtClean="0">
                <a:latin typeface="Times New Roman" panose="02020603050405020304" pitchFamily="18" charset="0"/>
                <a:cs typeface="Times New Roman" panose="02020603050405020304" pitchFamily="18" charset="0"/>
              </a:rPr>
              <a:t>Książka Mariana </a:t>
            </a:r>
            <a:r>
              <a:rPr lang="pl-PL" sz="3700" dirty="0" err="1" smtClean="0">
                <a:latin typeface="Times New Roman" panose="02020603050405020304" pitchFamily="18" charset="0"/>
                <a:cs typeface="Times New Roman" panose="02020603050405020304" pitchFamily="18" charset="0"/>
              </a:rPr>
              <a:t>Kukiela</a:t>
            </a:r>
            <a:r>
              <a:rPr lang="pl-PL" sz="3700" dirty="0" smtClean="0">
                <a:latin typeface="Times New Roman" panose="02020603050405020304" pitchFamily="18" charset="0"/>
                <a:cs typeface="Times New Roman" panose="02020603050405020304" pitchFamily="18" charset="0"/>
              </a:rPr>
              <a:t> jest </a:t>
            </a:r>
            <a:r>
              <a:rPr lang="pl-PL" sz="3700" dirty="0">
                <a:latin typeface="Times New Roman" panose="02020603050405020304" pitchFamily="18" charset="0"/>
                <a:cs typeface="Times New Roman" panose="02020603050405020304" pitchFamily="18" charset="0"/>
              </a:rPr>
              <a:t>szkicem historycznym ukazującym tło oraz przebieg walk Wojska Polskiego z Armią Czerwoną pod Warszawą w roku 1920. Ten krótki tekst </a:t>
            </a:r>
            <a:r>
              <a:rPr lang="pl-PL" sz="3700" dirty="0" smtClean="0">
                <a:latin typeface="Times New Roman" panose="02020603050405020304" pitchFamily="18" charset="0"/>
                <a:cs typeface="Times New Roman" panose="02020603050405020304" pitchFamily="18" charset="0"/>
              </a:rPr>
              <a:t>jest zwięzłą oceną </a:t>
            </a:r>
            <a:r>
              <a:rPr lang="pl-PL" sz="3700" dirty="0">
                <a:latin typeface="Times New Roman" panose="02020603050405020304" pitchFamily="18" charset="0"/>
                <a:cs typeface="Times New Roman" panose="02020603050405020304" pitchFamily="18" charset="0"/>
              </a:rPr>
              <a:t>bitwy warszawskiej. </a:t>
            </a:r>
            <a:r>
              <a:rPr lang="pl-PL" sz="3700" dirty="0" smtClean="0">
                <a:latin typeface="Times New Roman" panose="02020603050405020304" pitchFamily="18" charset="0"/>
                <a:cs typeface="Times New Roman" panose="02020603050405020304" pitchFamily="18" charset="0"/>
              </a:rPr>
              <a:t> Swoje tezy </a:t>
            </a:r>
            <a:r>
              <a:rPr lang="pl-PL" sz="3700" dirty="0" err="1" smtClean="0">
                <a:latin typeface="Times New Roman" panose="02020603050405020304" pitchFamily="18" charset="0"/>
                <a:cs typeface="Times New Roman" panose="02020603050405020304" pitchFamily="18" charset="0"/>
              </a:rPr>
              <a:t>Kukiel</a:t>
            </a:r>
            <a:r>
              <a:rPr lang="pl-PL" sz="3700" dirty="0" smtClean="0">
                <a:latin typeface="Times New Roman" panose="02020603050405020304" pitchFamily="18" charset="0"/>
                <a:cs typeface="Times New Roman" panose="02020603050405020304" pitchFamily="18" charset="0"/>
              </a:rPr>
              <a:t> rozwinął w czasopiśmie Bellona, za co został skrytykowany przez Józefa Piłsudskiego. Nie został on nigdy opublikowany za życia autora, wiele lat przeleżał w archiwum.</a:t>
            </a:r>
            <a:endParaRPr lang="pl-PL" sz="3700" dirty="0" smtClean="0">
              <a:latin typeface="Times New Roman" panose="02020603050405020304" pitchFamily="18" charset="0"/>
              <a:cs typeface="Times New Roman" panose="02020603050405020304" pitchFamily="18" charset="0"/>
              <a:hlinkClick r:id="rId3"/>
            </a:endParaRPr>
          </a:p>
          <a:p>
            <a:pPr marL="0" indent="0">
              <a:lnSpc>
                <a:spcPct val="160000"/>
              </a:lnSpc>
              <a:buNone/>
            </a:pPr>
            <a:endParaRPr lang="pl-PL" sz="2500" dirty="0">
              <a:latin typeface="Times New Roman" panose="02020603050405020304" pitchFamily="18" charset="0"/>
              <a:cs typeface="Times New Roman" panose="02020603050405020304" pitchFamily="18" charset="0"/>
              <a:hlinkClick r:id="rId3"/>
            </a:endParaRPr>
          </a:p>
          <a:p>
            <a:pPr marL="0" indent="0">
              <a:buNone/>
            </a:pPr>
            <a:endParaRPr lang="pl-PL" sz="1500" dirty="0" smtClean="0">
              <a:latin typeface="Times New Roman" panose="02020603050405020304" pitchFamily="18" charset="0"/>
              <a:cs typeface="Times New Roman" panose="02020603050405020304" pitchFamily="18" charset="0"/>
              <a:hlinkClick r:id="rId3"/>
            </a:endParaRPr>
          </a:p>
          <a:p>
            <a:pPr marL="0" indent="0">
              <a:buNone/>
            </a:pPr>
            <a:endParaRPr lang="pl-PL" dirty="0">
              <a:hlinkClick r:id="rId3"/>
            </a:endParaRPr>
          </a:p>
          <a:p>
            <a:pPr marL="0" indent="0">
              <a:buNone/>
            </a:pPr>
            <a:endParaRPr lang="pl-PL" dirty="0" smtClean="0">
              <a:hlinkClick r:id="rId3"/>
            </a:endParaRPr>
          </a:p>
          <a:p>
            <a:pPr marL="0" indent="0">
              <a:buNone/>
            </a:pPr>
            <a:endParaRPr lang="pl-PL" dirty="0" smtClean="0">
              <a:hlinkClick r:id="rId3"/>
            </a:endParaRPr>
          </a:p>
          <a:p>
            <a:pPr marL="0" indent="0">
              <a:buNone/>
            </a:pPr>
            <a:r>
              <a:rPr lang="pl-PL" sz="4300" dirty="0" smtClean="0">
                <a:hlinkClick r:id="rId3"/>
              </a:rPr>
              <a:t>https</a:t>
            </a:r>
            <a:r>
              <a:rPr lang="pl-PL" sz="4300" dirty="0">
                <a:hlinkClick r:id="rId3"/>
              </a:rPr>
              <a:t>://opac.pbw.org.pl/integro/852701408653/kukiel-marian/bitwa-warszawska</a:t>
            </a:r>
            <a:endParaRPr lang="pl-PL" sz="4300" dirty="0"/>
          </a:p>
        </p:txBody>
      </p:sp>
    </p:spTree>
    <p:extLst>
      <p:ext uri="{BB962C8B-B14F-4D97-AF65-F5344CB8AC3E}">
        <p14:creationId xmlns:p14="http://schemas.microsoft.com/office/powerpoint/2010/main" val="2827220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Zwycięstwo 1920/oprac. Marian </a:t>
            </a:r>
            <a:r>
              <a:rPr lang="pl-PL" sz="2800" b="1" dirty="0" err="1" smtClean="0">
                <a:effectLst>
                  <a:outerShdw blurRad="38100" dist="38100" dir="2700000" algn="tl">
                    <a:srgbClr val="000000">
                      <a:alpha val="43137"/>
                    </a:srgbClr>
                  </a:outerShdw>
                </a:effectLst>
                <a:latin typeface="+mn-lt"/>
              </a:rPr>
              <a:t>drozdowski</a:t>
            </a:r>
            <a:r>
              <a:rPr lang="pl-PL" sz="2800" b="1" dirty="0" smtClean="0">
                <a:effectLst>
                  <a:outerShdw blurRad="38100" dist="38100" dir="2700000" algn="tl">
                    <a:srgbClr val="000000">
                      <a:alpha val="43137"/>
                    </a:srgbClr>
                  </a:outerShdw>
                </a:effectLst>
                <a:latin typeface="+mn-lt"/>
              </a:rPr>
              <a:t>. – </a:t>
            </a:r>
            <a:r>
              <a:rPr lang="pl-PL" sz="2800" b="1" dirty="0" err="1" smtClean="0">
                <a:effectLst>
                  <a:outerShdw blurRad="38100" dist="38100" dir="2700000" algn="tl">
                    <a:srgbClr val="000000">
                      <a:alpha val="43137"/>
                    </a:srgbClr>
                  </a:outerShdw>
                </a:effectLst>
                <a:latin typeface="+mn-lt"/>
              </a:rPr>
              <a:t>paris</a:t>
            </a:r>
            <a:r>
              <a:rPr lang="pl-PL" sz="2800" b="1" dirty="0" smtClean="0">
                <a:effectLst>
                  <a:outerShdw blurRad="38100" dist="38100" dir="2700000" algn="tl">
                    <a:srgbClr val="000000">
                      <a:alpha val="43137"/>
                    </a:srgbClr>
                  </a:outerShdw>
                </a:effectLst>
                <a:latin typeface="+mn-lt"/>
              </a:rPr>
              <a:t> 1990.</a:t>
            </a:r>
            <a:endParaRPr lang="pl-PL" sz="2800" b="1" dirty="0">
              <a:effectLst>
                <a:outerShdw blurRad="38100" dist="38100" dir="2700000" algn="tl">
                  <a:srgbClr val="000000">
                    <a:alpha val="43137"/>
                  </a:srgbClr>
                </a:outerShdw>
              </a:effectLst>
              <a:latin typeface="+mn-lt"/>
            </a:endParaRPr>
          </a:p>
        </p:txBody>
      </p:sp>
      <p:sp>
        <p:nvSpPr>
          <p:cNvPr id="4" name="Symbol zastępczy zawartości 3"/>
          <p:cNvSpPr>
            <a:spLocks noGrp="1"/>
          </p:cNvSpPr>
          <p:nvPr>
            <p:ph sz="half" idx="2"/>
          </p:nvPr>
        </p:nvSpPr>
        <p:spPr/>
        <p:txBody>
          <a:bodyPr>
            <a:normAutofit/>
          </a:bodyPr>
          <a:lstStyle/>
          <a:p>
            <a:pPr marL="0" lvl="0" indent="0" algn="just">
              <a:lnSpc>
                <a:spcPct val="160000"/>
              </a:lnSpc>
              <a:buClr>
                <a:srgbClr val="D34817">
                  <a:lumMod val="75000"/>
                </a:srgbClr>
              </a:buClr>
              <a:buNone/>
            </a:pPr>
            <a:r>
              <a:rPr lang="pl-PL" sz="1200" dirty="0" smtClean="0">
                <a:solidFill>
                  <a:prstClr val="black"/>
                </a:solidFill>
                <a:latin typeface="Times New Roman" panose="02020603050405020304" pitchFamily="18" charset="0"/>
                <a:cs typeface="Times New Roman" panose="02020603050405020304" pitchFamily="18" charset="0"/>
              </a:rPr>
              <a:t>Dla uczczenia 70 rocznicy zwycięstwa nad wojskami sowieckimi ukazała się pozycja, zawierająca zebrane dokumenty archiwalne z 1920 roku, dzięki którym czytelnik dowiaduje się o strategii wojennej i mobilizacji oraz wysiłku, jaki naród polski włożył w utrzymanie niepodległości. Historycy skupieni wokół Komisji Badań Dziejów Warszawy pokusili się tego zbioru, ab przerwać lata milczenia o tym fenomenie historycznym, jakim było polskie zwycięstwo nad armia bolszewicką w sierpniu 1920 roku.</a:t>
            </a:r>
            <a:endParaRPr lang="pl-PL" dirty="0" smtClean="0"/>
          </a:p>
          <a:p>
            <a:pPr marL="0" indent="0">
              <a:buNone/>
            </a:pPr>
            <a:endParaRPr lang="pl-PL" dirty="0"/>
          </a:p>
          <a:p>
            <a:pPr marL="0" indent="0">
              <a:buNone/>
            </a:pPr>
            <a:endParaRPr lang="pl-PL" dirty="0">
              <a:hlinkClick r:id="rId2"/>
            </a:endParaRPr>
          </a:p>
          <a:p>
            <a:pPr marL="0" indent="0">
              <a:buNone/>
            </a:pPr>
            <a:r>
              <a:rPr lang="pl-PL" sz="1400" dirty="0">
                <a:hlinkClick r:id="rId2"/>
              </a:rPr>
              <a:t>https://opac.pbw.org.pl/integro/851900539364/ksiazka/zwyciestwo-1920</a:t>
            </a:r>
            <a:endParaRPr lang="pl-PL" sz="1400" dirty="0"/>
          </a:p>
          <a:p>
            <a:pPr marL="0" indent="0">
              <a:buNone/>
            </a:pPr>
            <a:endParaRPr lang="pl-PL" dirty="0" smtClean="0">
              <a:hlinkClick r:id="rId3"/>
            </a:endParaRPr>
          </a:p>
        </p:txBody>
      </p:sp>
      <p:pic>
        <p:nvPicPr>
          <p:cNvPr id="6" name="Symbol zastępczy zawartości 4"/>
          <p:cNvPicPr>
            <a:picLocks noGrp="1" noChangeAspect="1"/>
          </p:cNvPicPr>
          <p:nvPr>
            <p:ph sz="half" idx="1"/>
          </p:nvPr>
        </p:nvPicPr>
        <p:blipFill>
          <a:blip r:embed="rId4"/>
          <a:stretch>
            <a:fillRect/>
          </a:stretch>
        </p:blipFill>
        <p:spPr>
          <a:xfrm>
            <a:off x="1572649" y="2278380"/>
            <a:ext cx="2352675" cy="3810000"/>
          </a:xfrm>
          <a:prstGeom prst="rect">
            <a:avLst/>
          </a:prstGeom>
        </p:spPr>
      </p:pic>
    </p:spTree>
    <p:extLst>
      <p:ext uri="{BB962C8B-B14F-4D97-AF65-F5344CB8AC3E}">
        <p14:creationId xmlns:p14="http://schemas.microsoft.com/office/powerpoint/2010/main" val="2203302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Bitwa warszawska/ Janusz </a:t>
            </a:r>
            <a:r>
              <a:rPr lang="pl-PL" sz="2800" b="1" dirty="0" err="1" smtClean="0">
                <a:effectLst>
                  <a:outerShdw blurRad="38100" dist="38100" dir="2700000" algn="tl">
                    <a:srgbClr val="000000">
                      <a:alpha val="43137"/>
                    </a:srgbClr>
                  </a:outerShdw>
                </a:effectLst>
                <a:latin typeface="+mn-lt"/>
              </a:rPr>
              <a:t>osica</a:t>
            </a:r>
            <a:r>
              <a:rPr lang="pl-PL" sz="2800" b="1" dirty="0" smtClean="0">
                <a:effectLst>
                  <a:outerShdw blurRad="38100" dist="38100" dir="2700000" algn="tl">
                    <a:srgbClr val="000000">
                      <a:alpha val="43137"/>
                    </a:srgbClr>
                  </a:outerShdw>
                </a:effectLst>
                <a:latin typeface="+mn-lt"/>
              </a:rPr>
              <a:t>. – </a:t>
            </a:r>
            <a:r>
              <a:rPr lang="pl-PL" sz="2800" b="1" dirty="0" err="1" smtClean="0">
                <a:effectLst>
                  <a:outerShdw blurRad="38100" dist="38100" dir="2700000" algn="tl">
                    <a:srgbClr val="000000">
                      <a:alpha val="43137"/>
                    </a:srgbClr>
                  </a:outerShdw>
                </a:effectLst>
                <a:latin typeface="+mn-lt"/>
              </a:rPr>
              <a:t>poznań</a:t>
            </a:r>
            <a:r>
              <a:rPr lang="pl-PL" sz="2800" b="1" dirty="0" smtClean="0">
                <a:effectLst>
                  <a:outerShdw blurRad="38100" dist="38100" dir="2700000" algn="tl">
                    <a:srgbClr val="000000">
                      <a:alpha val="43137"/>
                    </a:srgbClr>
                  </a:outerShdw>
                </a:effectLst>
                <a:latin typeface="+mn-lt"/>
              </a:rPr>
              <a:t> 2011.</a:t>
            </a:r>
            <a:endParaRPr lang="pl-PL" sz="2800" b="1" dirty="0">
              <a:effectLst>
                <a:outerShdw blurRad="38100" dist="38100" dir="2700000" algn="tl">
                  <a:srgbClr val="000000">
                    <a:alpha val="43137"/>
                  </a:srgbClr>
                </a:outerShdw>
              </a:effectLst>
              <a:latin typeface="+mn-lt"/>
            </a:endParaRPr>
          </a:p>
        </p:txBody>
      </p:sp>
      <p:sp>
        <p:nvSpPr>
          <p:cNvPr id="4" name="Symbol zastępczy zawartości 3"/>
          <p:cNvSpPr>
            <a:spLocks noGrp="1"/>
          </p:cNvSpPr>
          <p:nvPr>
            <p:ph sz="half" idx="2"/>
          </p:nvPr>
        </p:nvSpPr>
        <p:spPr/>
        <p:txBody>
          <a:bodyPr>
            <a:normAutofit/>
          </a:bodyPr>
          <a:lstStyle/>
          <a:p>
            <a:pPr marL="0" lvl="0" indent="0" algn="just">
              <a:lnSpc>
                <a:spcPct val="160000"/>
              </a:lnSpc>
              <a:buClr>
                <a:srgbClr val="D34817">
                  <a:lumMod val="75000"/>
                </a:srgbClr>
              </a:buClr>
              <a:buNone/>
            </a:pPr>
            <a:r>
              <a:rPr lang="pl-PL" sz="1200" dirty="0" smtClean="0">
                <a:solidFill>
                  <a:prstClr val="black"/>
                </a:solidFill>
                <a:latin typeface="Times New Roman" panose="02020603050405020304" pitchFamily="18" charset="0"/>
                <a:cs typeface="Times New Roman" panose="02020603050405020304" pitchFamily="18" charset="0"/>
              </a:rPr>
              <a:t>Autorzy podjęli się stworzenia swoistego reportażu, przedstawili tzw. żywą historię 1920 roku. Jest to jak gdyby kalendarium wydarzeń, dzień po dniu czytelnik poznaje dzieje tego szczególnego w historii Polski okresu. Pozycja wzbogacona jest o wycinki prasowe, dokumenty życia społecznego, które wprowadzają czytelnika w klimat ówczesnych czasów. Dr Janusz </a:t>
            </a:r>
            <a:r>
              <a:rPr lang="pl-PL" sz="1200" dirty="0" err="1" smtClean="0">
                <a:solidFill>
                  <a:prstClr val="black"/>
                </a:solidFill>
                <a:latin typeface="Times New Roman" panose="02020603050405020304" pitchFamily="18" charset="0"/>
                <a:cs typeface="Times New Roman" panose="02020603050405020304" pitchFamily="18" charset="0"/>
              </a:rPr>
              <a:t>Osica</a:t>
            </a:r>
            <a:r>
              <a:rPr lang="pl-PL" sz="1200" dirty="0" smtClean="0">
                <a:solidFill>
                  <a:prstClr val="black"/>
                </a:solidFill>
                <a:latin typeface="Times New Roman" panose="02020603050405020304" pitchFamily="18" charset="0"/>
                <a:cs typeface="Times New Roman" panose="02020603050405020304" pitchFamily="18" charset="0"/>
              </a:rPr>
              <a:t> uzupełnia materiał archiwalny komentarzem ze współczesnej perspektywy.</a:t>
            </a:r>
            <a:endParaRPr lang="pl-PL" dirty="0" smtClean="0">
              <a:hlinkClick r:id="rId2"/>
            </a:endParaRPr>
          </a:p>
          <a:p>
            <a:pPr marL="0" indent="0">
              <a:buNone/>
            </a:pPr>
            <a:endParaRPr lang="pl-PL" dirty="0">
              <a:hlinkClick r:id="rId2"/>
            </a:endParaRPr>
          </a:p>
          <a:p>
            <a:pPr marL="0" indent="0">
              <a:buNone/>
            </a:pPr>
            <a:endParaRPr lang="pl-PL" dirty="0" smtClean="0">
              <a:hlinkClick r:id="rId2"/>
            </a:endParaRPr>
          </a:p>
          <a:p>
            <a:pPr marL="0" indent="0">
              <a:buNone/>
            </a:pPr>
            <a:r>
              <a:rPr lang="pl-PL" sz="1400" dirty="0" smtClean="0">
                <a:hlinkClick r:id="rId2"/>
              </a:rPr>
              <a:t>https</a:t>
            </a:r>
            <a:r>
              <a:rPr lang="pl-PL" sz="1400" dirty="0">
                <a:hlinkClick r:id="rId2"/>
              </a:rPr>
              <a:t>://opac.pbw.org.pl/integro/852200854736/osica-janusz/bitwa-warszawska</a:t>
            </a:r>
            <a:endParaRPr lang="pl-PL" sz="1400" dirty="0"/>
          </a:p>
          <a:p>
            <a:endParaRPr lang="pl-PL" dirty="0"/>
          </a:p>
        </p:txBody>
      </p:sp>
      <p:pic>
        <p:nvPicPr>
          <p:cNvPr id="5" name="Symbol zastępczy zawartości 4"/>
          <p:cNvPicPr>
            <a:picLocks noGrp="1" noChangeAspect="1"/>
          </p:cNvPicPr>
          <p:nvPr>
            <p:ph sz="half" idx="1"/>
          </p:nvPr>
        </p:nvPicPr>
        <p:blipFill>
          <a:blip r:embed="rId3"/>
          <a:stretch>
            <a:fillRect/>
          </a:stretch>
        </p:blipFill>
        <p:spPr>
          <a:xfrm>
            <a:off x="1381544" y="2410373"/>
            <a:ext cx="2286000" cy="3429000"/>
          </a:xfrm>
          <a:prstGeom prst="rect">
            <a:avLst/>
          </a:prstGeom>
        </p:spPr>
      </p:pic>
    </p:spTree>
    <p:extLst>
      <p:ext uri="{BB962C8B-B14F-4D97-AF65-F5344CB8AC3E}">
        <p14:creationId xmlns:p14="http://schemas.microsoft.com/office/powerpoint/2010/main" val="2019334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Śladami bitwy warszawskiej/ Żeromski, </a:t>
            </a:r>
            <a:r>
              <a:rPr lang="pl-PL" sz="2800" b="1" dirty="0" err="1" smtClean="0">
                <a:effectLst>
                  <a:outerShdw blurRad="38100" dist="38100" dir="2700000" algn="tl">
                    <a:srgbClr val="000000">
                      <a:alpha val="43137"/>
                    </a:srgbClr>
                  </a:outerShdw>
                </a:effectLst>
                <a:latin typeface="+mn-lt"/>
              </a:rPr>
              <a:t>Irzykowski,grzymała</a:t>
            </a:r>
            <a:r>
              <a:rPr lang="pl-PL" sz="2800" b="1" dirty="0" smtClean="0">
                <a:effectLst>
                  <a:outerShdw blurRad="38100" dist="38100" dir="2700000" algn="tl">
                    <a:srgbClr val="000000">
                      <a:alpha val="43137"/>
                    </a:srgbClr>
                  </a:outerShdw>
                </a:effectLst>
                <a:latin typeface="+mn-lt"/>
              </a:rPr>
              <a:t>-siedlecki. – warszawa 1990.</a:t>
            </a:r>
            <a:endParaRPr lang="pl-PL" sz="2800" b="1" dirty="0">
              <a:effectLst>
                <a:outerShdw blurRad="38100" dist="38100" dir="2700000" algn="tl">
                  <a:srgbClr val="000000">
                    <a:alpha val="43137"/>
                  </a:srgbClr>
                </a:outerShdw>
              </a:effectLst>
              <a:latin typeface="+mn-lt"/>
            </a:endParaRPr>
          </a:p>
        </p:txBody>
      </p:sp>
      <p:sp>
        <p:nvSpPr>
          <p:cNvPr id="4" name="Symbol zastępczy zawartości 3"/>
          <p:cNvSpPr>
            <a:spLocks noGrp="1"/>
          </p:cNvSpPr>
          <p:nvPr>
            <p:ph sz="half" idx="2"/>
          </p:nvPr>
        </p:nvSpPr>
        <p:spPr/>
        <p:txBody>
          <a:bodyPr>
            <a:normAutofit/>
          </a:bodyPr>
          <a:lstStyle/>
          <a:p>
            <a:pPr marL="0" indent="0">
              <a:buNone/>
            </a:pPr>
            <a:endParaRPr lang="pl-PL" dirty="0" smtClean="0">
              <a:hlinkClick r:id="rId2"/>
            </a:endParaRPr>
          </a:p>
          <a:p>
            <a:pPr marL="0" lvl="0" indent="0" algn="just">
              <a:lnSpc>
                <a:spcPct val="160000"/>
              </a:lnSpc>
              <a:buClr>
                <a:srgbClr val="D34817">
                  <a:lumMod val="75000"/>
                </a:srgbClr>
              </a:buClr>
              <a:buNone/>
            </a:pPr>
            <a:r>
              <a:rPr lang="pl-PL" sz="1200" dirty="0" smtClean="0">
                <a:solidFill>
                  <a:prstClr val="black"/>
                </a:solidFill>
                <a:latin typeface="Times New Roman" panose="02020603050405020304" pitchFamily="18" charset="0"/>
                <a:cs typeface="Times New Roman" panose="02020603050405020304" pitchFamily="18" charset="0"/>
              </a:rPr>
              <a:t>Pozycja ta to kompilacja trzech utworów : Stefana Żeromskiego „Na probostwie w Wyszkowie”, Karola </a:t>
            </a:r>
            <a:r>
              <a:rPr lang="pl-PL" sz="1200" dirty="0" err="1" smtClean="0">
                <a:solidFill>
                  <a:prstClr val="black"/>
                </a:solidFill>
                <a:latin typeface="Times New Roman" panose="02020603050405020304" pitchFamily="18" charset="0"/>
                <a:cs typeface="Times New Roman" panose="02020603050405020304" pitchFamily="18" charset="0"/>
              </a:rPr>
              <a:t>Iżykowskiego</a:t>
            </a:r>
            <a:r>
              <a:rPr lang="pl-PL" sz="1200" dirty="0" smtClean="0">
                <a:solidFill>
                  <a:prstClr val="black"/>
                </a:solidFill>
                <a:latin typeface="Times New Roman" panose="02020603050405020304" pitchFamily="18" charset="0"/>
                <a:cs typeface="Times New Roman" panose="02020603050405020304" pitchFamily="18" charset="0"/>
              </a:rPr>
              <a:t> „W odzyskanym Białymstoku” oraz Adama Grzymały –</a:t>
            </a:r>
            <a:r>
              <a:rPr lang="pl-PL" sz="1200" dirty="0">
                <a:solidFill>
                  <a:prstClr val="black"/>
                </a:solidFill>
                <a:latin typeface="Times New Roman" panose="02020603050405020304" pitchFamily="18" charset="0"/>
                <a:cs typeface="Times New Roman" panose="02020603050405020304" pitchFamily="18" charset="0"/>
              </a:rPr>
              <a:t> </a:t>
            </a:r>
            <a:r>
              <a:rPr lang="pl-PL" sz="1200" dirty="0" smtClean="0">
                <a:solidFill>
                  <a:prstClr val="black"/>
                </a:solidFill>
                <a:latin typeface="Times New Roman" panose="02020603050405020304" pitchFamily="18" charset="0"/>
                <a:cs typeface="Times New Roman" panose="02020603050405020304" pitchFamily="18" charset="0"/>
              </a:rPr>
              <a:t>Siedleckiego „Cud Wisły”. Wszystkie utwory dotyczą wydarzeń z 1920 roku, kiedy rozgrywała się</a:t>
            </a:r>
            <a:r>
              <a:rPr lang="pl-PL" sz="1200" dirty="0">
                <a:solidFill>
                  <a:prstClr val="black"/>
                </a:solidFill>
                <a:latin typeface="Times New Roman" panose="02020603050405020304" pitchFamily="18" charset="0"/>
                <a:cs typeface="Times New Roman" panose="02020603050405020304" pitchFamily="18" charset="0"/>
              </a:rPr>
              <a:t> </a:t>
            </a:r>
            <a:r>
              <a:rPr lang="pl-PL" sz="1200" dirty="0" smtClean="0">
                <a:solidFill>
                  <a:prstClr val="black"/>
                </a:solidFill>
                <a:latin typeface="Times New Roman" panose="02020603050405020304" pitchFamily="18" charset="0"/>
                <a:cs typeface="Times New Roman" panose="02020603050405020304" pitchFamily="18" charset="0"/>
              </a:rPr>
              <a:t>bitwa warszawska. </a:t>
            </a:r>
            <a:endParaRPr lang="pl-PL" dirty="0">
              <a:hlinkClick r:id="rId2"/>
            </a:endParaRPr>
          </a:p>
          <a:p>
            <a:pPr marL="0" indent="0">
              <a:buNone/>
            </a:pPr>
            <a:endParaRPr lang="pl-PL" dirty="0" smtClean="0">
              <a:hlinkClick r:id="rId2"/>
            </a:endParaRPr>
          </a:p>
          <a:p>
            <a:pPr marL="0" indent="0">
              <a:buNone/>
            </a:pPr>
            <a:endParaRPr lang="pl-PL" dirty="0">
              <a:hlinkClick r:id="rId2"/>
            </a:endParaRPr>
          </a:p>
          <a:p>
            <a:pPr marL="0" indent="0">
              <a:buNone/>
            </a:pPr>
            <a:endParaRPr lang="pl-PL" dirty="0" smtClean="0">
              <a:hlinkClick r:id="rId2"/>
            </a:endParaRPr>
          </a:p>
          <a:p>
            <a:pPr marL="0" indent="0">
              <a:buNone/>
            </a:pPr>
            <a:r>
              <a:rPr lang="pl-PL" sz="1400" dirty="0" smtClean="0">
                <a:hlinkClick r:id="rId2"/>
              </a:rPr>
              <a:t>https</a:t>
            </a:r>
            <a:r>
              <a:rPr lang="pl-PL" sz="1400" dirty="0">
                <a:hlinkClick r:id="rId2"/>
              </a:rPr>
              <a:t>://opac.pbw.org.pl/integro/851900507803/zeromski-stefan/sladami-bitwy-warszawskiej-1920</a:t>
            </a:r>
            <a:endParaRPr lang="pl-PL" sz="1400" dirty="0"/>
          </a:p>
          <a:p>
            <a:endParaRPr lang="pl-PL" dirty="0"/>
          </a:p>
        </p:txBody>
      </p:sp>
      <p:pic>
        <p:nvPicPr>
          <p:cNvPr id="5" name="Symbol zastępczy zawartości 5"/>
          <p:cNvPicPr>
            <a:picLocks noGrp="1" noChangeAspect="1"/>
          </p:cNvPicPr>
          <p:nvPr>
            <p:ph sz="half" idx="1"/>
          </p:nvPr>
        </p:nvPicPr>
        <p:blipFill>
          <a:blip r:embed="rId3"/>
          <a:stretch>
            <a:fillRect/>
          </a:stretch>
        </p:blipFill>
        <p:spPr>
          <a:xfrm>
            <a:off x="1154185" y="2268739"/>
            <a:ext cx="2441461" cy="3978275"/>
          </a:xfrm>
          <a:prstGeom prst="rect">
            <a:avLst/>
          </a:prstGeom>
        </p:spPr>
      </p:pic>
    </p:spTree>
    <p:extLst>
      <p:ext uri="{BB962C8B-B14F-4D97-AF65-F5344CB8AC3E}">
        <p14:creationId xmlns:p14="http://schemas.microsoft.com/office/powerpoint/2010/main" val="517070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Bohater spod Ossowa : ks. Mjr Ignacy </a:t>
            </a:r>
            <a:r>
              <a:rPr lang="pl-PL" sz="2800" b="1" dirty="0" err="1" smtClean="0">
                <a:effectLst>
                  <a:outerShdw blurRad="38100" dist="38100" dir="2700000" algn="tl">
                    <a:srgbClr val="000000">
                      <a:alpha val="43137"/>
                    </a:srgbClr>
                  </a:outerShdw>
                </a:effectLst>
                <a:latin typeface="+mn-lt"/>
              </a:rPr>
              <a:t>jan</a:t>
            </a:r>
            <a:r>
              <a:rPr lang="pl-PL" sz="2800" b="1" dirty="0" smtClean="0">
                <a:effectLst>
                  <a:outerShdw blurRad="38100" dist="38100" dir="2700000" algn="tl">
                    <a:srgbClr val="000000">
                      <a:alpha val="43137"/>
                    </a:srgbClr>
                  </a:outerShdw>
                </a:effectLst>
                <a:latin typeface="+mn-lt"/>
              </a:rPr>
              <a:t> skorupka/ Jacek </a:t>
            </a:r>
            <a:r>
              <a:rPr lang="pl-PL" sz="2800" b="1" dirty="0" err="1" smtClean="0">
                <a:effectLst>
                  <a:outerShdw blurRad="38100" dist="38100" dir="2700000" algn="tl">
                    <a:srgbClr val="000000">
                      <a:alpha val="43137"/>
                    </a:srgbClr>
                  </a:outerShdw>
                </a:effectLst>
                <a:latin typeface="+mn-lt"/>
              </a:rPr>
              <a:t>giejło</a:t>
            </a:r>
            <a:r>
              <a:rPr lang="pl-PL" sz="2800" b="1" dirty="0" smtClean="0">
                <a:effectLst>
                  <a:outerShdw blurRad="38100" dist="38100" dir="2700000" algn="tl">
                    <a:srgbClr val="000000">
                      <a:alpha val="43137"/>
                    </a:srgbClr>
                  </a:outerShdw>
                </a:effectLst>
                <a:latin typeface="+mn-lt"/>
              </a:rPr>
              <a:t>. – warszawa 2010.</a:t>
            </a:r>
            <a:endParaRPr lang="pl-PL" sz="2800" b="1" dirty="0">
              <a:effectLst>
                <a:outerShdw blurRad="38100" dist="38100" dir="2700000" algn="tl">
                  <a:srgbClr val="000000">
                    <a:alpha val="43137"/>
                  </a:srgbClr>
                </a:outerShdw>
              </a:effectLst>
              <a:latin typeface="+mn-lt"/>
            </a:endParaRPr>
          </a:p>
        </p:txBody>
      </p:sp>
      <p:sp>
        <p:nvSpPr>
          <p:cNvPr id="4" name="Symbol zastępczy zawartości 3"/>
          <p:cNvSpPr>
            <a:spLocks noGrp="1"/>
          </p:cNvSpPr>
          <p:nvPr>
            <p:ph sz="half" idx="2"/>
          </p:nvPr>
        </p:nvSpPr>
        <p:spPr/>
        <p:txBody>
          <a:bodyPr>
            <a:normAutofit fontScale="92500" lnSpcReduction="20000"/>
          </a:bodyPr>
          <a:lstStyle/>
          <a:p>
            <a:pPr marL="0" indent="0">
              <a:buNone/>
            </a:pPr>
            <a:endParaRPr lang="pl-PL" dirty="0" smtClean="0">
              <a:hlinkClick r:id="rId2"/>
            </a:endParaRPr>
          </a:p>
          <a:p>
            <a:pPr marL="0" lvl="0" indent="0" algn="just">
              <a:lnSpc>
                <a:spcPct val="160000"/>
              </a:lnSpc>
              <a:buClr>
                <a:srgbClr val="D34817">
                  <a:lumMod val="75000"/>
                </a:srgbClr>
              </a:buClr>
              <a:buNone/>
            </a:pPr>
            <a:r>
              <a:rPr lang="pl-PL" sz="1200" dirty="0">
                <a:solidFill>
                  <a:prstClr val="black"/>
                </a:solidFill>
                <a:latin typeface="Times New Roman" panose="02020603050405020304" pitchFamily="18" charset="0"/>
                <a:cs typeface="Times New Roman" panose="02020603050405020304" pitchFamily="18" charset="0"/>
              </a:rPr>
              <a:t>Książka </a:t>
            </a:r>
            <a:r>
              <a:rPr lang="pl-PL" sz="1200" dirty="0" smtClean="0">
                <a:solidFill>
                  <a:prstClr val="black"/>
                </a:solidFill>
                <a:latin typeface="Times New Roman" panose="02020603050405020304" pitchFamily="18" charset="0"/>
                <a:cs typeface="Times New Roman" panose="02020603050405020304" pitchFamily="18" charset="0"/>
              </a:rPr>
              <a:t>prof. Wiesława Wysockiego oraz dwójki  absolwentów prawa, Jacka </a:t>
            </a:r>
            <a:r>
              <a:rPr lang="pl-PL" sz="1200" dirty="0" err="1" smtClean="0">
                <a:solidFill>
                  <a:prstClr val="black"/>
                </a:solidFill>
                <a:latin typeface="Times New Roman" panose="02020603050405020304" pitchFamily="18" charset="0"/>
                <a:cs typeface="Times New Roman" panose="02020603050405020304" pitchFamily="18" charset="0"/>
              </a:rPr>
              <a:t>Giejło</a:t>
            </a:r>
            <a:r>
              <a:rPr lang="pl-PL" sz="1200" dirty="0" smtClean="0">
                <a:solidFill>
                  <a:prstClr val="black"/>
                </a:solidFill>
                <a:latin typeface="Times New Roman" panose="02020603050405020304" pitchFamily="18" charset="0"/>
                <a:cs typeface="Times New Roman" panose="02020603050405020304" pitchFamily="18" charset="0"/>
              </a:rPr>
              <a:t> i Małgorzaty Wysockiej, przedstawia postać odważnego ochotnika, kapelana wojskowego, księdza Ignacego Skorupkę, który poległ w bitwie pod Ossowem. Pośmiertnie został awansowany do stopnia majora  odznaczony Krzyżem Virtuti Militari. Jego postać została uwieczniona na obrazie </a:t>
            </a:r>
            <a:r>
              <a:rPr lang="pl-PL" sz="1200" dirty="0">
                <a:solidFill>
                  <a:prstClr val="black"/>
                </a:solidFill>
                <a:latin typeface="Times New Roman" panose="02020603050405020304" pitchFamily="18" charset="0"/>
                <a:cs typeface="Times New Roman" panose="02020603050405020304" pitchFamily="18" charset="0"/>
              </a:rPr>
              <a:t>J</a:t>
            </a:r>
            <a:r>
              <a:rPr lang="pl-PL" sz="1200" dirty="0" smtClean="0">
                <a:solidFill>
                  <a:prstClr val="black"/>
                </a:solidFill>
                <a:latin typeface="Times New Roman" panose="02020603050405020304" pitchFamily="18" charset="0"/>
                <a:cs typeface="Times New Roman" panose="02020603050405020304" pitchFamily="18" charset="0"/>
              </a:rPr>
              <a:t>ana Henryka </a:t>
            </a:r>
            <a:r>
              <a:rPr lang="pl-PL" sz="1200" dirty="0" err="1" smtClean="0">
                <a:solidFill>
                  <a:prstClr val="black"/>
                </a:solidFill>
                <a:latin typeface="Times New Roman" panose="02020603050405020304" pitchFamily="18" charset="0"/>
                <a:cs typeface="Times New Roman" panose="02020603050405020304" pitchFamily="18" charset="0"/>
              </a:rPr>
              <a:t>Rosena</a:t>
            </a:r>
            <a:r>
              <a:rPr lang="pl-PL" sz="1200" dirty="0" smtClean="0">
                <a:solidFill>
                  <a:prstClr val="black"/>
                </a:solidFill>
                <a:latin typeface="Times New Roman" panose="02020603050405020304" pitchFamily="18" charset="0"/>
                <a:cs typeface="Times New Roman" panose="02020603050405020304" pitchFamily="18" charset="0"/>
              </a:rPr>
              <a:t> „Śmierć księdza Skorupki. </a:t>
            </a:r>
            <a:endParaRPr lang="pl-PL" dirty="0" smtClean="0">
              <a:hlinkClick r:id="rId2"/>
            </a:endParaRPr>
          </a:p>
          <a:p>
            <a:pPr marL="0" indent="0" algn="just">
              <a:buNone/>
            </a:pPr>
            <a:endParaRPr lang="pl-PL" dirty="0">
              <a:hlinkClick r:id="rId2"/>
            </a:endParaRPr>
          </a:p>
          <a:p>
            <a:pPr marL="0" indent="0">
              <a:buNone/>
            </a:pPr>
            <a:endParaRPr lang="pl-PL" dirty="0" smtClean="0">
              <a:hlinkClick r:id="rId2"/>
            </a:endParaRPr>
          </a:p>
          <a:p>
            <a:pPr marL="0" indent="0">
              <a:buNone/>
            </a:pPr>
            <a:endParaRPr lang="pl-PL" dirty="0">
              <a:hlinkClick r:id="rId2"/>
            </a:endParaRPr>
          </a:p>
          <a:p>
            <a:pPr marL="0" indent="0">
              <a:buNone/>
            </a:pPr>
            <a:endParaRPr lang="pl-PL" dirty="0" smtClean="0">
              <a:hlinkClick r:id="rId2"/>
            </a:endParaRPr>
          </a:p>
          <a:p>
            <a:pPr marL="0" indent="0">
              <a:buNone/>
            </a:pPr>
            <a:r>
              <a:rPr lang="pl-PL" sz="1400" dirty="0" smtClean="0">
                <a:hlinkClick r:id="rId2"/>
              </a:rPr>
              <a:t>https</a:t>
            </a:r>
            <a:r>
              <a:rPr lang="pl-PL" sz="1400" dirty="0">
                <a:hlinkClick r:id="rId2"/>
              </a:rPr>
              <a:t>://opac.pbw.org.pl/integro/852701397986/giejlo-jacek/bohater-spod-ossowa</a:t>
            </a:r>
            <a:endParaRPr lang="pl-PL" sz="1400" dirty="0"/>
          </a:p>
          <a:p>
            <a:endParaRPr lang="pl-PL" dirty="0"/>
          </a:p>
        </p:txBody>
      </p:sp>
      <p:pic>
        <p:nvPicPr>
          <p:cNvPr id="5" name="Symbol zastępczy zawartości 4"/>
          <p:cNvPicPr>
            <a:picLocks noGrp="1" noChangeAspect="1"/>
          </p:cNvPicPr>
          <p:nvPr>
            <p:ph sz="half" idx="1"/>
          </p:nvPr>
        </p:nvPicPr>
        <p:blipFill>
          <a:blip r:embed="rId3"/>
          <a:stretch>
            <a:fillRect/>
          </a:stretch>
        </p:blipFill>
        <p:spPr>
          <a:xfrm>
            <a:off x="1206544" y="2266950"/>
            <a:ext cx="2619375" cy="3905250"/>
          </a:xfrm>
          <a:prstGeom prst="rect">
            <a:avLst/>
          </a:prstGeom>
        </p:spPr>
      </p:pic>
    </p:spTree>
    <p:extLst>
      <p:ext uri="{BB962C8B-B14F-4D97-AF65-F5344CB8AC3E}">
        <p14:creationId xmlns:p14="http://schemas.microsoft.com/office/powerpoint/2010/main" val="442481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8393" y="484632"/>
            <a:ext cx="10479855" cy="4910328"/>
          </a:xfrm>
        </p:spPr>
        <p:txBody>
          <a:bodyPr>
            <a:normAutofit/>
          </a:bodyPr>
          <a:lstStyle/>
          <a:p>
            <a:pPr algn="ctr"/>
            <a:r>
              <a:rPr lang="pl-PL" sz="6600" b="1" dirty="0" smtClean="0">
                <a:effectLst>
                  <a:outerShdw blurRad="38100" dist="38100" dir="2700000" algn="tl">
                    <a:srgbClr val="000000">
                      <a:alpha val="43137"/>
                    </a:srgbClr>
                  </a:outerShdw>
                </a:effectLst>
              </a:rPr>
              <a:t>Wojna polsko –bolszewicka </a:t>
            </a:r>
            <a:br>
              <a:rPr lang="pl-PL" sz="6600" b="1" dirty="0" smtClean="0">
                <a:effectLst>
                  <a:outerShdw blurRad="38100" dist="38100" dir="2700000" algn="tl">
                    <a:srgbClr val="000000">
                      <a:alpha val="43137"/>
                    </a:srgbClr>
                  </a:outerShdw>
                </a:effectLst>
              </a:rPr>
            </a:br>
            <a:r>
              <a:rPr lang="pl-PL" sz="6600" b="1" dirty="0" smtClean="0">
                <a:effectLst>
                  <a:outerShdw blurRad="38100" dist="38100" dir="2700000" algn="tl">
                    <a:srgbClr val="000000">
                      <a:alpha val="43137"/>
                    </a:srgbClr>
                  </a:outerShdw>
                </a:effectLst>
              </a:rPr>
              <a:t>w literaturze</a:t>
            </a:r>
            <a:endParaRPr lang="pl-PL"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9837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Wojna polsko-rosyjska 1919-1920/ </a:t>
            </a:r>
            <a:r>
              <a:rPr lang="pl-PL" sz="2800" b="1" dirty="0" err="1" smtClean="0">
                <a:effectLst>
                  <a:outerShdw blurRad="38100" dist="38100" dir="2700000" algn="tl">
                    <a:srgbClr val="000000">
                      <a:alpha val="43137"/>
                    </a:srgbClr>
                  </a:outerShdw>
                </a:effectLst>
                <a:latin typeface="+mn-lt"/>
              </a:rPr>
              <a:t>lech</a:t>
            </a:r>
            <a:r>
              <a:rPr lang="pl-PL" sz="2800" b="1" dirty="0" smtClean="0">
                <a:effectLst>
                  <a:outerShdw blurRad="38100" dist="38100" dir="2700000" algn="tl">
                    <a:srgbClr val="000000">
                      <a:alpha val="43137"/>
                    </a:srgbClr>
                  </a:outerShdw>
                </a:effectLst>
                <a:latin typeface="+mn-lt"/>
              </a:rPr>
              <a:t> </a:t>
            </a:r>
            <a:r>
              <a:rPr lang="pl-PL" sz="2800" b="1" dirty="0" err="1" smtClean="0">
                <a:effectLst>
                  <a:outerShdw blurRad="38100" dist="38100" dir="2700000" algn="tl">
                    <a:srgbClr val="000000">
                      <a:alpha val="43137"/>
                    </a:srgbClr>
                  </a:outerShdw>
                </a:effectLst>
                <a:latin typeface="+mn-lt"/>
              </a:rPr>
              <a:t>wyszczelski</a:t>
            </a:r>
            <a:r>
              <a:rPr lang="pl-PL" sz="2800" b="1" dirty="0" smtClean="0">
                <a:effectLst>
                  <a:outerShdw blurRad="38100" dist="38100" dir="2700000" algn="tl">
                    <a:srgbClr val="000000">
                      <a:alpha val="43137"/>
                    </a:srgbClr>
                  </a:outerShdw>
                </a:effectLst>
                <a:latin typeface="+mn-lt"/>
              </a:rPr>
              <a:t>. – warszawa 2010.</a:t>
            </a:r>
            <a:endParaRPr lang="pl-PL" sz="2800" b="1" dirty="0">
              <a:effectLst>
                <a:outerShdw blurRad="38100" dist="38100" dir="2700000" algn="tl">
                  <a:srgbClr val="000000">
                    <a:alpha val="43137"/>
                  </a:srgbClr>
                </a:outerShdw>
              </a:effectLst>
              <a:latin typeface="+mn-lt"/>
            </a:endParaRPr>
          </a:p>
        </p:txBody>
      </p:sp>
      <p:sp>
        <p:nvSpPr>
          <p:cNvPr id="4" name="Symbol zastępczy zawartości 3"/>
          <p:cNvSpPr>
            <a:spLocks noGrp="1"/>
          </p:cNvSpPr>
          <p:nvPr>
            <p:ph sz="half" idx="2"/>
          </p:nvPr>
        </p:nvSpPr>
        <p:spPr/>
        <p:txBody>
          <a:bodyPr>
            <a:normAutofit fontScale="77500" lnSpcReduction="20000"/>
          </a:bodyPr>
          <a:lstStyle/>
          <a:p>
            <a:pPr marL="0" indent="0">
              <a:buNone/>
            </a:pPr>
            <a:endParaRPr lang="pl-PL" dirty="0">
              <a:hlinkClick r:id="rId2"/>
            </a:endParaRPr>
          </a:p>
          <a:p>
            <a:pPr marL="0" lvl="0" indent="0" algn="just">
              <a:lnSpc>
                <a:spcPct val="160000"/>
              </a:lnSpc>
              <a:buClr>
                <a:srgbClr val="D34817">
                  <a:lumMod val="75000"/>
                </a:srgbClr>
              </a:buClr>
              <a:buNone/>
            </a:pPr>
            <a:r>
              <a:rPr lang="pl-PL" sz="1500" dirty="0" smtClean="0">
                <a:solidFill>
                  <a:prstClr val="black"/>
                </a:solidFill>
                <a:latin typeface="Times New Roman" panose="02020603050405020304" pitchFamily="18" charset="0"/>
                <a:cs typeface="Times New Roman" panose="02020603050405020304" pitchFamily="18" charset="0"/>
              </a:rPr>
              <a:t>Dwutomowa pozycja Lecha </a:t>
            </a:r>
            <a:r>
              <a:rPr lang="pl-PL" sz="1500" dirty="0" err="1" smtClean="0">
                <a:solidFill>
                  <a:prstClr val="black"/>
                </a:solidFill>
                <a:latin typeface="Times New Roman" panose="02020603050405020304" pitchFamily="18" charset="0"/>
                <a:cs typeface="Times New Roman" panose="02020603050405020304" pitchFamily="18" charset="0"/>
              </a:rPr>
              <a:t>Wyszczelskiego</a:t>
            </a:r>
            <a:r>
              <a:rPr lang="pl-PL" sz="1500" dirty="0" smtClean="0">
                <a:solidFill>
                  <a:prstClr val="black"/>
                </a:solidFill>
                <a:latin typeface="Times New Roman" panose="02020603050405020304" pitchFamily="18" charset="0"/>
                <a:cs typeface="Times New Roman" panose="02020603050405020304" pitchFamily="18" charset="0"/>
              </a:rPr>
              <a:t> to dogłębna analiza konfliktu polsko –</a:t>
            </a:r>
            <a:r>
              <a:rPr lang="pl-PL" sz="1500" dirty="0">
                <a:solidFill>
                  <a:prstClr val="black"/>
                </a:solidFill>
                <a:latin typeface="Times New Roman" panose="02020603050405020304" pitchFamily="18" charset="0"/>
                <a:cs typeface="Times New Roman" panose="02020603050405020304" pitchFamily="18" charset="0"/>
              </a:rPr>
              <a:t> </a:t>
            </a:r>
            <a:r>
              <a:rPr lang="pl-PL" sz="1500" dirty="0" smtClean="0">
                <a:solidFill>
                  <a:prstClr val="black"/>
                </a:solidFill>
                <a:latin typeface="Times New Roman" panose="02020603050405020304" pitchFamily="18" charset="0"/>
                <a:cs typeface="Times New Roman" panose="02020603050405020304" pitchFamily="18" charset="0"/>
              </a:rPr>
              <a:t>bolszewickiego 1919-21. Autor odnosi się do wielu mitów </a:t>
            </a:r>
            <a:br>
              <a:rPr lang="pl-PL" sz="1500" dirty="0" smtClean="0">
                <a:solidFill>
                  <a:prstClr val="black"/>
                </a:solidFill>
                <a:latin typeface="Times New Roman" panose="02020603050405020304" pitchFamily="18" charset="0"/>
                <a:cs typeface="Times New Roman" panose="02020603050405020304" pitchFamily="18" charset="0"/>
              </a:rPr>
            </a:br>
            <a:r>
              <a:rPr lang="pl-PL" sz="1500" dirty="0" smtClean="0">
                <a:solidFill>
                  <a:prstClr val="black"/>
                </a:solidFill>
                <a:latin typeface="Times New Roman" panose="02020603050405020304" pitchFamily="18" charset="0"/>
                <a:cs typeface="Times New Roman" panose="02020603050405020304" pitchFamily="18" charset="0"/>
              </a:rPr>
              <a:t>i stereotypów, jakie narosły wokół  wydarzeń i postaci tej wojny. Ukazuje chronologie wydarzeń i precyzuje terminologię. Książka dotyka nie tylko aspektów militarnych konfliktu, koncentruje się również na aspekcie międzynarodowym i ukazuje niejednoznaczną postawę mocarstw zachodnich wobec Polski. </a:t>
            </a:r>
            <a:endParaRPr lang="pl-PL" sz="1500" dirty="0">
              <a:hlinkClick r:id="rId2"/>
            </a:endParaRPr>
          </a:p>
          <a:p>
            <a:pPr marL="0" indent="0" algn="just">
              <a:buNone/>
            </a:pPr>
            <a:endParaRPr lang="pl-PL" sz="1500" dirty="0" smtClean="0">
              <a:hlinkClick r:id="rId2"/>
            </a:endParaRPr>
          </a:p>
          <a:p>
            <a:pPr marL="0" indent="0">
              <a:buNone/>
            </a:pPr>
            <a:endParaRPr lang="pl-PL" dirty="0" smtClean="0">
              <a:hlinkClick r:id="rId2"/>
            </a:endParaRPr>
          </a:p>
          <a:p>
            <a:pPr marL="0" indent="0">
              <a:buNone/>
            </a:pPr>
            <a:endParaRPr lang="pl-PL" dirty="0">
              <a:hlinkClick r:id="rId2"/>
            </a:endParaRPr>
          </a:p>
          <a:p>
            <a:pPr marL="0" indent="0">
              <a:buNone/>
            </a:pPr>
            <a:r>
              <a:rPr lang="pl-PL" sz="1400" dirty="0" smtClean="0">
                <a:hlinkClick r:id="rId2"/>
              </a:rPr>
              <a:t>https</a:t>
            </a:r>
            <a:r>
              <a:rPr lang="pl-PL" sz="1400" dirty="0">
                <a:hlinkClick r:id="rId2"/>
              </a:rPr>
              <a:t>://opac.pbw.org.pl/integro/852200774341/wyszczelski-lech/wojna-polsko-rosyjska-1919-1920</a:t>
            </a:r>
            <a:endParaRPr lang="pl-PL" sz="1400" dirty="0">
              <a:hlinkClick r:id="rId3"/>
            </a:endParaRPr>
          </a:p>
          <a:p>
            <a:pPr marL="0" indent="0">
              <a:buNone/>
            </a:pPr>
            <a:r>
              <a:rPr lang="pl-PL" sz="1400" dirty="0">
                <a:hlinkClick r:id="rId3"/>
              </a:rPr>
              <a:t>https://opac.pbw.org.pl/integro/852200774342/wyszczelski-lech/wojna-polsko-rosyjska-1919-1920</a:t>
            </a:r>
            <a:endParaRPr lang="pl-PL" sz="1400" dirty="0"/>
          </a:p>
          <a:p>
            <a:endParaRPr lang="pl-PL" dirty="0"/>
          </a:p>
        </p:txBody>
      </p:sp>
      <p:pic>
        <p:nvPicPr>
          <p:cNvPr id="5" name="Symbol zastępczy zawartości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069848" y="2410055"/>
            <a:ext cx="2640448" cy="3978275"/>
          </a:xfrm>
        </p:spPr>
      </p:pic>
    </p:spTree>
    <p:extLst>
      <p:ext uri="{BB962C8B-B14F-4D97-AF65-F5344CB8AC3E}">
        <p14:creationId xmlns:p14="http://schemas.microsoft.com/office/powerpoint/2010/main" val="4126705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Granice rzeczypospolitej i konflikt polsko-bolszewicki/ Janusz </a:t>
            </a:r>
            <a:r>
              <a:rPr lang="pl-PL" sz="2800" b="1" dirty="0" err="1" smtClean="0">
                <a:effectLst>
                  <a:outerShdw blurRad="38100" dist="38100" dir="2700000" algn="tl">
                    <a:srgbClr val="000000">
                      <a:alpha val="43137"/>
                    </a:srgbClr>
                  </a:outerShdw>
                </a:effectLst>
                <a:latin typeface="+mn-lt"/>
              </a:rPr>
              <a:t>cisek</a:t>
            </a:r>
            <a:r>
              <a:rPr lang="pl-PL" sz="2800" b="1" dirty="0" smtClean="0">
                <a:effectLst>
                  <a:outerShdw blurRad="38100" dist="38100" dir="2700000" algn="tl">
                    <a:srgbClr val="000000">
                      <a:alpha val="43137"/>
                    </a:srgbClr>
                  </a:outerShdw>
                </a:effectLst>
                <a:latin typeface="+mn-lt"/>
              </a:rPr>
              <a:t>. – </a:t>
            </a:r>
            <a:r>
              <a:rPr lang="pl-PL" sz="2800" b="1" dirty="0" err="1" smtClean="0">
                <a:effectLst>
                  <a:outerShdw blurRad="38100" dist="38100" dir="2700000" algn="tl">
                    <a:srgbClr val="000000">
                      <a:alpha val="43137"/>
                    </a:srgbClr>
                  </a:outerShdw>
                </a:effectLst>
                <a:latin typeface="+mn-lt"/>
              </a:rPr>
              <a:t>kraków</a:t>
            </a:r>
            <a:r>
              <a:rPr lang="pl-PL" sz="2800" b="1" dirty="0" smtClean="0">
                <a:effectLst>
                  <a:outerShdw blurRad="38100" dist="38100" dir="2700000" algn="tl">
                    <a:srgbClr val="000000">
                      <a:alpha val="43137"/>
                    </a:srgbClr>
                  </a:outerShdw>
                </a:effectLst>
                <a:latin typeface="+mn-lt"/>
              </a:rPr>
              <a:t> 2012.</a:t>
            </a:r>
            <a:endParaRPr lang="pl-PL" sz="2800" b="1" dirty="0">
              <a:effectLst>
                <a:outerShdw blurRad="38100" dist="38100" dir="2700000" algn="tl">
                  <a:srgbClr val="000000">
                    <a:alpha val="43137"/>
                  </a:srgbClr>
                </a:outerShdw>
              </a:effectLst>
              <a:latin typeface="+mn-lt"/>
            </a:endParaRPr>
          </a:p>
        </p:txBody>
      </p:sp>
      <p:sp>
        <p:nvSpPr>
          <p:cNvPr id="4" name="Symbol zastępczy zawartości 3"/>
          <p:cNvSpPr>
            <a:spLocks noGrp="1"/>
          </p:cNvSpPr>
          <p:nvPr>
            <p:ph sz="half" idx="2"/>
          </p:nvPr>
        </p:nvSpPr>
        <p:spPr/>
        <p:txBody>
          <a:bodyPr>
            <a:normAutofit fontScale="25000" lnSpcReduction="20000"/>
          </a:bodyPr>
          <a:lstStyle/>
          <a:p>
            <a:pPr marL="0" lvl="0" indent="0" algn="just">
              <a:lnSpc>
                <a:spcPct val="170000"/>
              </a:lnSpc>
              <a:buClr>
                <a:srgbClr val="D34817">
                  <a:lumMod val="75000"/>
                </a:srgbClr>
              </a:buClr>
              <a:buNone/>
            </a:pPr>
            <a:r>
              <a:rPr lang="pl-PL" sz="4800" dirty="0" smtClean="0">
                <a:solidFill>
                  <a:prstClr val="black"/>
                </a:solidFill>
                <a:latin typeface="Times New Roman" panose="02020603050405020304" pitchFamily="18" charset="0"/>
                <a:cs typeface="Times New Roman" panose="02020603050405020304" pitchFamily="18" charset="0"/>
              </a:rPr>
              <a:t>Monografia ta poświęcona jest wpływowi Stanów Zjednoczonych na kształtowanie się stosunków politycznych w Europie Środkowo-Wschodniej po I wojnie światowej. Autor przedstawia stosunek mocarstwa do wojny polsko-bolszewickiej oraz ukazuje zaangażowanie prezydenta Wilsona w sprawy polskiej niepodległości. Potwierdzeniem są liczne dokumenty źródłowe dostępne w archiwach amerykańskich. Szczególnie cenne materiały udało się uzyskać za pośrednictwem Biblioteki Kongresu w Waszyngtonie oraz Narodowego Archiwum Stanów Zjednoczonych. </a:t>
            </a:r>
            <a:endParaRPr lang="pl-PL" sz="4800" dirty="0" smtClean="0">
              <a:latin typeface="Times New Roman" panose="02020603050405020304" pitchFamily="18" charset="0"/>
              <a:cs typeface="Times New Roman" panose="02020603050405020304" pitchFamily="18" charset="0"/>
              <a:hlinkClick r:id="rId2"/>
            </a:endParaRPr>
          </a:p>
          <a:p>
            <a:pPr marL="0" indent="0">
              <a:buNone/>
            </a:pPr>
            <a:endParaRPr lang="pl-PL" dirty="0" smtClean="0">
              <a:hlinkClick r:id="rId2"/>
            </a:endParaRPr>
          </a:p>
          <a:p>
            <a:pPr marL="0" indent="0">
              <a:buNone/>
            </a:pPr>
            <a:endParaRPr lang="pl-PL" dirty="0">
              <a:hlinkClick r:id="rId2"/>
            </a:endParaRPr>
          </a:p>
          <a:p>
            <a:pPr marL="0" indent="0">
              <a:buNone/>
            </a:pPr>
            <a:r>
              <a:rPr lang="pl-PL" sz="4800" dirty="0" smtClean="0">
                <a:latin typeface="Times New Roman" panose="02020603050405020304" pitchFamily="18" charset="0"/>
                <a:cs typeface="Times New Roman" panose="02020603050405020304" pitchFamily="18" charset="0"/>
                <a:hlinkClick r:id="rId2"/>
              </a:rPr>
              <a:t>https</a:t>
            </a:r>
            <a:r>
              <a:rPr lang="pl-PL" sz="4800" dirty="0">
                <a:latin typeface="Times New Roman" panose="02020603050405020304" pitchFamily="18" charset="0"/>
                <a:cs typeface="Times New Roman" panose="02020603050405020304" pitchFamily="18" charset="0"/>
                <a:hlinkClick r:id="rId2"/>
              </a:rPr>
              <a:t>://opac.pbw.org.pl/integro/852501215036/cisek-janusz/granice-rzeczpospolitej-i-konflikt-polsko-bolszewicki-w-amerykanskich-raportach-dyplomatycznych-i</a:t>
            </a:r>
            <a:endParaRPr lang="pl-PL" sz="4800" dirty="0">
              <a:latin typeface="Times New Roman" panose="02020603050405020304" pitchFamily="18" charset="0"/>
              <a:cs typeface="Times New Roman" panose="02020603050405020304" pitchFamily="18" charset="0"/>
            </a:endParaRPr>
          </a:p>
          <a:p>
            <a:endParaRPr lang="pl-PL" sz="1400" dirty="0"/>
          </a:p>
        </p:txBody>
      </p:sp>
      <p:pic>
        <p:nvPicPr>
          <p:cNvPr id="5" name="Symbol zastępczy zawartości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6846" y="2268740"/>
            <a:ext cx="3978275" cy="3978275"/>
          </a:xfrm>
        </p:spPr>
      </p:pic>
    </p:spTree>
    <p:extLst>
      <p:ext uri="{BB962C8B-B14F-4D97-AF65-F5344CB8AC3E}">
        <p14:creationId xmlns:p14="http://schemas.microsoft.com/office/powerpoint/2010/main" val="2403554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Nad </a:t>
            </a:r>
            <a:r>
              <a:rPr lang="pl-PL" sz="2800" b="1" dirty="0" err="1" smtClean="0">
                <a:effectLst>
                  <a:outerShdw blurRad="38100" dist="38100" dir="2700000" algn="tl">
                    <a:srgbClr val="000000">
                      <a:alpha val="43137"/>
                    </a:srgbClr>
                  </a:outerShdw>
                </a:effectLst>
                <a:latin typeface="+mn-lt"/>
              </a:rPr>
              <a:t>wisłą</a:t>
            </a:r>
            <a:r>
              <a:rPr lang="pl-PL" sz="2800" b="1" dirty="0" smtClean="0">
                <a:effectLst>
                  <a:outerShdw blurRad="38100" dist="38100" dir="2700000" algn="tl">
                    <a:srgbClr val="000000">
                      <a:alpha val="43137"/>
                    </a:srgbClr>
                  </a:outerShdw>
                </a:effectLst>
                <a:latin typeface="+mn-lt"/>
              </a:rPr>
              <a:t> i </a:t>
            </a:r>
            <a:r>
              <a:rPr lang="pl-PL" sz="2800" b="1" dirty="0" err="1" smtClean="0">
                <a:effectLst>
                  <a:outerShdw blurRad="38100" dist="38100" dir="2700000" algn="tl">
                    <a:srgbClr val="000000">
                      <a:alpha val="43137"/>
                    </a:srgbClr>
                  </a:outerShdw>
                </a:effectLst>
                <a:latin typeface="+mn-lt"/>
              </a:rPr>
              <a:t>wkrą</a:t>
            </a:r>
            <a:r>
              <a:rPr lang="pl-PL" sz="2800" b="1" dirty="0" smtClean="0">
                <a:effectLst>
                  <a:outerShdw blurRad="38100" dist="38100" dir="2700000" algn="tl">
                    <a:srgbClr val="000000">
                      <a:alpha val="43137"/>
                    </a:srgbClr>
                  </a:outerShdw>
                </a:effectLst>
                <a:latin typeface="+mn-lt"/>
              </a:rPr>
              <a:t>/ </a:t>
            </a:r>
            <a:r>
              <a:rPr lang="pl-PL" sz="2800" b="1" dirty="0" err="1" smtClean="0">
                <a:effectLst>
                  <a:outerShdw blurRad="38100" dist="38100" dir="2700000" algn="tl">
                    <a:srgbClr val="000000">
                      <a:alpha val="43137"/>
                    </a:srgbClr>
                  </a:outerShdw>
                </a:effectLst>
                <a:latin typeface="+mn-lt"/>
              </a:rPr>
              <a:t>władysław</a:t>
            </a:r>
            <a:r>
              <a:rPr lang="pl-PL" sz="2800" b="1" dirty="0" smtClean="0">
                <a:effectLst>
                  <a:outerShdw blurRad="38100" dist="38100" dir="2700000" algn="tl">
                    <a:srgbClr val="000000">
                      <a:alpha val="43137"/>
                    </a:srgbClr>
                  </a:outerShdw>
                </a:effectLst>
                <a:latin typeface="+mn-lt"/>
              </a:rPr>
              <a:t> </a:t>
            </a:r>
            <a:r>
              <a:rPr lang="pl-PL" sz="2800" b="1" dirty="0" err="1" smtClean="0">
                <a:effectLst>
                  <a:outerShdw blurRad="38100" dist="38100" dir="2700000" algn="tl">
                    <a:srgbClr val="000000">
                      <a:alpha val="43137"/>
                    </a:srgbClr>
                  </a:outerShdw>
                </a:effectLst>
                <a:latin typeface="+mn-lt"/>
              </a:rPr>
              <a:t>sikorski</a:t>
            </a:r>
            <a:r>
              <a:rPr lang="pl-PL" sz="2800" b="1" dirty="0" smtClean="0">
                <a:effectLst>
                  <a:outerShdw blurRad="38100" dist="38100" dir="2700000" algn="tl">
                    <a:srgbClr val="000000">
                      <a:alpha val="43137"/>
                    </a:srgbClr>
                  </a:outerShdw>
                </a:effectLst>
                <a:latin typeface="+mn-lt"/>
              </a:rPr>
              <a:t>. – warszawa 1991.</a:t>
            </a:r>
            <a:endParaRPr lang="pl-PL" sz="2800" b="1" dirty="0">
              <a:effectLst>
                <a:outerShdw blurRad="38100" dist="38100" dir="2700000" algn="tl">
                  <a:srgbClr val="000000">
                    <a:alpha val="43137"/>
                  </a:srgbClr>
                </a:outerShdw>
              </a:effectLst>
              <a:latin typeface="+mn-lt"/>
            </a:endParaRPr>
          </a:p>
        </p:txBody>
      </p:sp>
      <p:sp>
        <p:nvSpPr>
          <p:cNvPr id="4" name="Symbol zastępczy zawartości 3"/>
          <p:cNvSpPr>
            <a:spLocks noGrp="1"/>
          </p:cNvSpPr>
          <p:nvPr>
            <p:ph sz="half" idx="2"/>
          </p:nvPr>
        </p:nvSpPr>
        <p:spPr/>
        <p:txBody>
          <a:bodyPr>
            <a:normAutofit fontScale="77500" lnSpcReduction="20000"/>
          </a:bodyPr>
          <a:lstStyle/>
          <a:p>
            <a:pPr marL="0" indent="0">
              <a:buNone/>
            </a:pPr>
            <a:endParaRPr lang="pl-PL" dirty="0" smtClean="0">
              <a:hlinkClick r:id="rId2"/>
            </a:endParaRPr>
          </a:p>
          <a:p>
            <a:pPr marL="0" lvl="0" indent="0" algn="just">
              <a:lnSpc>
                <a:spcPct val="160000"/>
              </a:lnSpc>
              <a:buClr>
                <a:srgbClr val="D34817">
                  <a:lumMod val="75000"/>
                </a:srgbClr>
              </a:buClr>
              <a:buNone/>
            </a:pPr>
            <a:r>
              <a:rPr lang="pl-PL" sz="1400" dirty="0" smtClean="0">
                <a:solidFill>
                  <a:prstClr val="black"/>
                </a:solidFill>
                <a:latin typeface="Times New Roman" panose="02020603050405020304" pitchFamily="18" charset="0"/>
                <a:cs typeface="Times New Roman" panose="02020603050405020304" pitchFamily="18" charset="0"/>
              </a:rPr>
              <a:t>„Nad Wisłą i Wkra” to wydana w 1928 roku pozycja, w której Władysław Sikorski omawia polityczne i militarne aspekty wojny polsko  - bolszewickiej wojny 1919-20. Autor swoje uwagi opierał na analizie materiałów, zachowanych w Archiwum Sztabu Generalnego, swoich zapiskach a także posiłkował się informacjami zebranymi bezpośrednio od uczestników bitwy warszawskiej. Sikorski ukazuje próby zatrzymania wojsk Tuchaczewskiego nad Dźwiną, Bugiem oraz pod Brześciem. Jak sam mówi, celem tego opracowania jest poznanie własnych błędów i wyciągnięcie wniosków na przyszłość. </a:t>
            </a:r>
            <a:endParaRPr lang="pl-PL" sz="1400" dirty="0" smtClean="0">
              <a:hlinkClick r:id="rId2"/>
            </a:endParaRPr>
          </a:p>
          <a:p>
            <a:pPr marL="0" indent="0" algn="just">
              <a:buNone/>
            </a:pPr>
            <a:endParaRPr lang="pl-PL" dirty="0">
              <a:hlinkClick r:id="rId2"/>
            </a:endParaRPr>
          </a:p>
          <a:p>
            <a:pPr marL="0" indent="0">
              <a:buNone/>
            </a:pPr>
            <a:endParaRPr lang="pl-PL" dirty="0">
              <a:hlinkClick r:id="rId2"/>
            </a:endParaRPr>
          </a:p>
          <a:p>
            <a:pPr marL="0" indent="0">
              <a:buNone/>
            </a:pPr>
            <a:endParaRPr lang="pl-PL" dirty="0" smtClean="0">
              <a:hlinkClick r:id="rId2"/>
            </a:endParaRPr>
          </a:p>
          <a:p>
            <a:pPr marL="0" indent="0">
              <a:buNone/>
            </a:pPr>
            <a:r>
              <a:rPr lang="pl-PL" sz="1500" dirty="0" smtClean="0">
                <a:latin typeface="Times New Roman" panose="02020603050405020304" pitchFamily="18" charset="0"/>
                <a:cs typeface="Times New Roman" panose="02020603050405020304" pitchFamily="18" charset="0"/>
                <a:hlinkClick r:id="rId2"/>
              </a:rPr>
              <a:t>https</a:t>
            </a:r>
            <a:r>
              <a:rPr lang="pl-PL" sz="1500" dirty="0">
                <a:latin typeface="Times New Roman" panose="02020603050405020304" pitchFamily="18" charset="0"/>
                <a:cs typeface="Times New Roman" panose="02020603050405020304" pitchFamily="18" charset="0"/>
                <a:hlinkClick r:id="rId2"/>
              </a:rPr>
              <a:t>://opac.pbw.org.pl/integro/851900451776/sikorski-wladyslaw/nad-wisla-i-wkra</a:t>
            </a:r>
            <a:endParaRPr lang="pl-PL" sz="1500" dirty="0">
              <a:latin typeface="Times New Roman" panose="02020603050405020304" pitchFamily="18" charset="0"/>
              <a:cs typeface="Times New Roman" panose="02020603050405020304" pitchFamily="18" charset="0"/>
            </a:endParaRPr>
          </a:p>
          <a:p>
            <a:endParaRPr lang="pl-PL" sz="1400" dirty="0"/>
          </a:p>
        </p:txBody>
      </p:sp>
      <p:pic>
        <p:nvPicPr>
          <p:cNvPr id="5" name="Symbol zastępczy zawartości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87728" y="2754630"/>
            <a:ext cx="2857500" cy="2857500"/>
          </a:xfrm>
        </p:spPr>
      </p:pic>
    </p:spTree>
    <p:extLst>
      <p:ext uri="{BB962C8B-B14F-4D97-AF65-F5344CB8AC3E}">
        <p14:creationId xmlns:p14="http://schemas.microsoft.com/office/powerpoint/2010/main" val="366812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Galicja wschodnia 1920/ </a:t>
            </a:r>
            <a:r>
              <a:rPr lang="pl-PL" sz="2800" b="1" dirty="0" err="1" smtClean="0">
                <a:effectLst>
                  <a:outerShdw blurRad="38100" dist="38100" dir="2700000" algn="tl">
                    <a:srgbClr val="000000">
                      <a:alpha val="43137"/>
                    </a:srgbClr>
                  </a:outerShdw>
                </a:effectLst>
                <a:latin typeface="+mn-lt"/>
              </a:rPr>
              <a:t>michał</a:t>
            </a:r>
            <a:r>
              <a:rPr lang="pl-PL" sz="2800" b="1" dirty="0" smtClean="0">
                <a:effectLst>
                  <a:outerShdw blurRad="38100" dist="38100" dir="2700000" algn="tl">
                    <a:srgbClr val="000000">
                      <a:alpha val="43137"/>
                    </a:srgbClr>
                  </a:outerShdw>
                </a:effectLst>
                <a:latin typeface="+mn-lt"/>
              </a:rPr>
              <a:t> Klimecki. – warszawa 2005.</a:t>
            </a:r>
            <a:endParaRPr lang="pl-PL" sz="2800" b="1" dirty="0">
              <a:effectLst>
                <a:outerShdw blurRad="38100" dist="38100" dir="2700000" algn="tl">
                  <a:srgbClr val="000000">
                    <a:alpha val="43137"/>
                  </a:srgbClr>
                </a:outerShdw>
              </a:effectLst>
              <a:latin typeface="+mn-lt"/>
            </a:endParaRPr>
          </a:p>
        </p:txBody>
      </p:sp>
      <p:sp>
        <p:nvSpPr>
          <p:cNvPr id="4" name="Symbol zastępczy zawartości 3"/>
          <p:cNvSpPr>
            <a:spLocks noGrp="1"/>
          </p:cNvSpPr>
          <p:nvPr>
            <p:ph sz="half" idx="2"/>
          </p:nvPr>
        </p:nvSpPr>
        <p:spPr/>
        <p:txBody>
          <a:bodyPr>
            <a:normAutofit fontScale="92500" lnSpcReduction="10000"/>
          </a:bodyPr>
          <a:lstStyle/>
          <a:p>
            <a:pPr marL="0" indent="0">
              <a:buNone/>
            </a:pPr>
            <a:endParaRPr lang="pl-PL" dirty="0">
              <a:hlinkClick r:id="rId2"/>
            </a:endParaRPr>
          </a:p>
          <a:p>
            <a:pPr marL="0" lvl="0" indent="0" algn="just">
              <a:lnSpc>
                <a:spcPct val="160000"/>
              </a:lnSpc>
              <a:buClr>
                <a:srgbClr val="D34817">
                  <a:lumMod val="75000"/>
                </a:srgbClr>
              </a:buClr>
              <a:buNone/>
            </a:pPr>
            <a:r>
              <a:rPr lang="pl-PL" sz="1300" dirty="0" smtClean="0">
                <a:solidFill>
                  <a:prstClr val="black"/>
                </a:solidFill>
                <a:latin typeface="Times New Roman" panose="02020603050405020304" pitchFamily="18" charset="0"/>
                <a:cs typeface="Times New Roman" panose="02020603050405020304" pitchFamily="18" charset="0"/>
              </a:rPr>
              <a:t>Opracowanie to kompilacja trzech prac popularnonaukowych, poświęconym walkom o przynależność Małopolski wschodniej oraz Lwowa do Polski. Przebieg wydarzeń przedstawiono na tle zmagań na terenach Ukrainy naddnieprzańskiej, Wołynia oraz Podola. Dużo uwagi poświecono miastu Lwów, które odegrało niebagatelną rolę w tych niespokojnych i niepewnych czasach.</a:t>
            </a:r>
            <a:endParaRPr lang="pl-PL" sz="1300" dirty="0" smtClean="0">
              <a:latin typeface="Times New Roman" panose="02020603050405020304" pitchFamily="18" charset="0"/>
              <a:cs typeface="Times New Roman" panose="02020603050405020304" pitchFamily="18" charset="0"/>
              <a:hlinkClick r:id="rId2"/>
            </a:endParaRPr>
          </a:p>
          <a:p>
            <a:pPr marL="0" indent="0">
              <a:buNone/>
            </a:pPr>
            <a:endParaRPr lang="pl-PL" sz="1300" dirty="0">
              <a:latin typeface="Times New Roman" panose="02020603050405020304" pitchFamily="18" charset="0"/>
              <a:cs typeface="Times New Roman" panose="02020603050405020304" pitchFamily="18" charset="0"/>
              <a:hlinkClick r:id="rId2"/>
            </a:endParaRPr>
          </a:p>
          <a:p>
            <a:pPr marL="0" indent="0">
              <a:buNone/>
            </a:pPr>
            <a:endParaRPr lang="pl-PL" sz="1300" dirty="0" smtClean="0">
              <a:latin typeface="Times New Roman" panose="02020603050405020304" pitchFamily="18" charset="0"/>
              <a:cs typeface="Times New Roman" panose="02020603050405020304" pitchFamily="18" charset="0"/>
              <a:hlinkClick r:id="rId2"/>
            </a:endParaRPr>
          </a:p>
          <a:p>
            <a:pPr marL="0" indent="0">
              <a:buNone/>
            </a:pPr>
            <a:endParaRPr lang="pl-PL" dirty="0" smtClean="0">
              <a:hlinkClick r:id="rId2"/>
            </a:endParaRPr>
          </a:p>
          <a:p>
            <a:pPr marL="0" indent="0">
              <a:buNone/>
            </a:pPr>
            <a:endParaRPr lang="pl-PL" dirty="0">
              <a:hlinkClick r:id="rId2"/>
            </a:endParaRPr>
          </a:p>
          <a:p>
            <a:pPr marL="0" indent="0">
              <a:buNone/>
            </a:pPr>
            <a:r>
              <a:rPr lang="pl-PL" sz="1400" dirty="0" smtClean="0">
                <a:hlinkClick r:id="rId2"/>
              </a:rPr>
              <a:t>https</a:t>
            </a:r>
            <a:r>
              <a:rPr lang="pl-PL" sz="1400" dirty="0">
                <a:hlinkClick r:id="rId2"/>
              </a:rPr>
              <a:t>://opac.pbw.org.pl/integro/851900409819/klimecki-michal/galicja-wschodnia-1920</a:t>
            </a:r>
            <a:endParaRPr lang="pl-PL" sz="1400" dirty="0"/>
          </a:p>
          <a:p>
            <a:endParaRPr lang="pl-PL" dirty="0"/>
          </a:p>
        </p:txBody>
      </p:sp>
      <p:pic>
        <p:nvPicPr>
          <p:cNvPr id="6" name="Symbol zastępczy zawartości 5"/>
          <p:cNvPicPr>
            <a:picLocks noGrp="1" noChangeAspect="1"/>
          </p:cNvPicPr>
          <p:nvPr>
            <p:ph sz="half" idx="1"/>
          </p:nvPr>
        </p:nvPicPr>
        <p:blipFill>
          <a:blip r:embed="rId3"/>
          <a:stretch>
            <a:fillRect/>
          </a:stretch>
        </p:blipFill>
        <p:spPr>
          <a:xfrm>
            <a:off x="1482212" y="2285365"/>
            <a:ext cx="2550176" cy="3978275"/>
          </a:xfrm>
          <a:prstGeom prst="rect">
            <a:avLst/>
          </a:prstGeom>
        </p:spPr>
      </p:pic>
    </p:spTree>
    <p:extLst>
      <p:ext uri="{BB962C8B-B14F-4D97-AF65-F5344CB8AC3E}">
        <p14:creationId xmlns:p14="http://schemas.microsoft.com/office/powerpoint/2010/main" val="566466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Zajęcie małopolski wschodniej i </a:t>
            </a:r>
            <a:r>
              <a:rPr lang="pl-PL" sz="2800" b="1" dirty="0" err="1" smtClean="0">
                <a:effectLst>
                  <a:outerShdw blurRad="38100" dist="38100" dir="2700000" algn="tl">
                    <a:srgbClr val="000000">
                      <a:alpha val="43137"/>
                    </a:srgbClr>
                  </a:outerShdw>
                </a:effectLst>
                <a:latin typeface="+mn-lt"/>
              </a:rPr>
              <a:t>wołynia</a:t>
            </a:r>
            <a:r>
              <a:rPr lang="pl-PL" sz="2800" b="1" dirty="0" smtClean="0">
                <a:effectLst>
                  <a:outerShdw blurRad="38100" dist="38100" dir="2700000" algn="tl">
                    <a:srgbClr val="000000">
                      <a:alpha val="43137"/>
                    </a:srgbClr>
                  </a:outerShdw>
                </a:effectLst>
                <a:latin typeface="+mn-lt"/>
              </a:rPr>
              <a:t> w roku 1919/ </a:t>
            </a:r>
            <a:r>
              <a:rPr lang="pl-PL" sz="2800" b="1" dirty="0" err="1" smtClean="0">
                <a:effectLst>
                  <a:outerShdw blurRad="38100" dist="38100" dir="2700000" algn="tl">
                    <a:srgbClr val="000000">
                      <a:alpha val="43137"/>
                    </a:srgbClr>
                  </a:outerShdw>
                </a:effectLst>
                <a:latin typeface="+mn-lt"/>
              </a:rPr>
              <a:t>witold</a:t>
            </a:r>
            <a:r>
              <a:rPr lang="pl-PL" sz="2800" b="1" dirty="0" smtClean="0">
                <a:effectLst>
                  <a:outerShdw blurRad="38100" dist="38100" dir="2700000" algn="tl">
                    <a:srgbClr val="000000">
                      <a:alpha val="43137"/>
                    </a:srgbClr>
                  </a:outerShdw>
                </a:effectLst>
                <a:latin typeface="+mn-lt"/>
              </a:rPr>
              <a:t> </a:t>
            </a:r>
            <a:r>
              <a:rPr lang="pl-PL" sz="2800" b="1" dirty="0" err="1" smtClean="0">
                <a:effectLst>
                  <a:outerShdw blurRad="38100" dist="38100" dir="2700000" algn="tl">
                    <a:srgbClr val="000000">
                      <a:alpha val="43137"/>
                    </a:srgbClr>
                  </a:outerShdw>
                </a:effectLst>
                <a:latin typeface="+mn-lt"/>
              </a:rPr>
              <a:t>hupert</a:t>
            </a:r>
            <a:r>
              <a:rPr lang="pl-PL" sz="2800" b="1" dirty="0" smtClean="0">
                <a:effectLst>
                  <a:outerShdw blurRad="38100" dist="38100" dir="2700000" algn="tl">
                    <a:srgbClr val="000000">
                      <a:alpha val="43137"/>
                    </a:srgbClr>
                  </a:outerShdw>
                </a:effectLst>
                <a:latin typeface="+mn-lt"/>
              </a:rPr>
              <a:t>. – warszawa 1993.</a:t>
            </a:r>
            <a:endParaRPr lang="pl-PL" sz="2800" b="1" dirty="0">
              <a:effectLst>
                <a:outerShdw blurRad="38100" dist="38100" dir="2700000" algn="tl">
                  <a:srgbClr val="000000">
                    <a:alpha val="43137"/>
                  </a:srgbClr>
                </a:outerShdw>
              </a:effectLst>
              <a:latin typeface="+mn-lt"/>
            </a:endParaRPr>
          </a:p>
        </p:txBody>
      </p:sp>
      <p:sp>
        <p:nvSpPr>
          <p:cNvPr id="4" name="Symbol zastępczy zawartości 3"/>
          <p:cNvSpPr>
            <a:spLocks noGrp="1"/>
          </p:cNvSpPr>
          <p:nvPr>
            <p:ph sz="half" idx="2"/>
          </p:nvPr>
        </p:nvSpPr>
        <p:spPr/>
        <p:txBody>
          <a:bodyPr>
            <a:normAutofit fontScale="92500" lnSpcReduction="20000"/>
          </a:bodyPr>
          <a:lstStyle/>
          <a:p>
            <a:pPr marL="0" indent="0">
              <a:buNone/>
            </a:pPr>
            <a:endParaRPr lang="pl-PL" dirty="0" smtClean="0">
              <a:hlinkClick r:id="rId2"/>
            </a:endParaRPr>
          </a:p>
          <a:p>
            <a:pPr marL="0" lvl="0" indent="0" algn="just">
              <a:lnSpc>
                <a:spcPct val="160000"/>
              </a:lnSpc>
              <a:buClr>
                <a:srgbClr val="D34817">
                  <a:lumMod val="75000"/>
                </a:srgbClr>
              </a:buClr>
              <a:buNone/>
            </a:pPr>
            <a:r>
              <a:rPr lang="pl-PL" sz="1400" dirty="0" smtClean="0">
                <a:solidFill>
                  <a:prstClr val="black"/>
                </a:solidFill>
                <a:latin typeface="Times New Roman" panose="02020603050405020304" pitchFamily="18" charset="0"/>
                <a:cs typeface="Times New Roman" panose="02020603050405020304" pitchFamily="18" charset="0"/>
              </a:rPr>
              <a:t>Pozycja ta to reprint wydania z 1928 roku. W pracy wykorzystano dostępne źródła Biura Historycznego Sztabu Generalnego, Archiwum Wojskowego oraz oddziału archiwalnego Ministerstwa Spraw Wewnętrznych. Autor starał się jak naj rzetelniej przedstawić przebieg walk od kwietnia do lipca 1919 roku. Swoje dzieło poświęcił towarzyszom broni podczas zdobywania Przemyśla </a:t>
            </a:r>
            <a:r>
              <a:rPr lang="pl-PL" sz="1400" dirty="0" smtClean="0">
                <a:solidFill>
                  <a:prstClr val="black"/>
                </a:solidFill>
                <a:latin typeface="Times New Roman" panose="02020603050405020304" pitchFamily="18" charset="0"/>
                <a:cs typeface="Times New Roman" panose="02020603050405020304" pitchFamily="18" charset="0"/>
              </a:rPr>
              <a:t/>
            </a:r>
            <a:br>
              <a:rPr lang="pl-PL" sz="1400" dirty="0" smtClean="0">
                <a:solidFill>
                  <a:prstClr val="black"/>
                </a:solidFill>
                <a:latin typeface="Times New Roman" panose="02020603050405020304" pitchFamily="18" charset="0"/>
                <a:cs typeface="Times New Roman" panose="02020603050405020304" pitchFamily="18" charset="0"/>
              </a:rPr>
            </a:br>
            <a:r>
              <a:rPr lang="pl-PL" sz="1400" dirty="0" smtClean="0">
                <a:solidFill>
                  <a:prstClr val="black"/>
                </a:solidFill>
                <a:latin typeface="Times New Roman" panose="02020603050405020304" pitchFamily="18" charset="0"/>
                <a:cs typeface="Times New Roman" panose="02020603050405020304" pitchFamily="18" charset="0"/>
              </a:rPr>
              <a:t>i </a:t>
            </a:r>
            <a:r>
              <a:rPr lang="pl-PL" sz="1400" dirty="0" smtClean="0">
                <a:solidFill>
                  <a:prstClr val="black"/>
                </a:solidFill>
                <a:latin typeface="Times New Roman" panose="02020603050405020304" pitchFamily="18" charset="0"/>
                <a:cs typeface="Times New Roman" panose="02020603050405020304" pitchFamily="18" charset="0"/>
              </a:rPr>
              <a:t>Lwowa w listopadzie 1918 roku.</a:t>
            </a:r>
            <a:endParaRPr lang="pl-PL" sz="1400" dirty="0" smtClean="0">
              <a:hlinkClick r:id="rId2"/>
            </a:endParaRPr>
          </a:p>
          <a:p>
            <a:pPr marL="0" indent="0">
              <a:buNone/>
            </a:pPr>
            <a:endParaRPr lang="pl-PL" sz="1400" dirty="0">
              <a:hlinkClick r:id="rId2"/>
            </a:endParaRPr>
          </a:p>
          <a:p>
            <a:pPr marL="0" indent="0">
              <a:buNone/>
            </a:pPr>
            <a:endParaRPr lang="pl-PL" dirty="0" smtClean="0">
              <a:hlinkClick r:id="rId2"/>
            </a:endParaRPr>
          </a:p>
          <a:p>
            <a:pPr marL="0" indent="0">
              <a:buNone/>
            </a:pPr>
            <a:endParaRPr lang="pl-PL" dirty="0" smtClean="0">
              <a:hlinkClick r:id="rId2"/>
            </a:endParaRPr>
          </a:p>
          <a:p>
            <a:pPr marL="0" indent="0">
              <a:buNone/>
            </a:pPr>
            <a:r>
              <a:rPr lang="pl-PL" sz="1400" dirty="0" smtClean="0">
                <a:hlinkClick r:id="rId2"/>
              </a:rPr>
              <a:t>https</a:t>
            </a:r>
            <a:r>
              <a:rPr lang="pl-PL" sz="1400" dirty="0">
                <a:hlinkClick r:id="rId2"/>
              </a:rPr>
              <a:t>://opac.pbw.org.pl/integro/851900533265/hupert-witold/zajecie-malopolski-wschodniej-i-wolynia-w-roku-1919</a:t>
            </a:r>
            <a:endParaRPr lang="pl-PL" sz="1400" dirty="0"/>
          </a:p>
          <a:p>
            <a:endParaRPr lang="pl-PL" dirty="0"/>
          </a:p>
        </p:txBody>
      </p:sp>
      <p:pic>
        <p:nvPicPr>
          <p:cNvPr id="5" name="Symbol zastępczy zawartości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43560" y="2318616"/>
            <a:ext cx="2779580" cy="3978275"/>
          </a:xfrm>
        </p:spPr>
      </p:pic>
    </p:spTree>
    <p:extLst>
      <p:ext uri="{BB962C8B-B14F-4D97-AF65-F5344CB8AC3E}">
        <p14:creationId xmlns:p14="http://schemas.microsoft.com/office/powerpoint/2010/main" val="2750538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Cud </a:t>
            </a:r>
            <a:r>
              <a:rPr lang="pl-PL" sz="2800" b="1" dirty="0" err="1" smtClean="0">
                <a:effectLst>
                  <a:outerShdw blurRad="38100" dist="38100" dir="2700000" algn="tl">
                    <a:srgbClr val="000000">
                      <a:alpha val="43137"/>
                    </a:srgbClr>
                  </a:outerShdw>
                </a:effectLst>
                <a:latin typeface="+mn-lt"/>
              </a:rPr>
              <a:t>wisły</a:t>
            </a:r>
            <a:r>
              <a:rPr lang="pl-PL" sz="2800" b="1" dirty="0" smtClean="0">
                <a:effectLst>
                  <a:outerShdw blurRad="38100" dist="38100" dir="2700000" algn="tl">
                    <a:srgbClr val="000000">
                      <a:alpha val="43137"/>
                    </a:srgbClr>
                  </a:outerShdw>
                </a:effectLst>
                <a:latin typeface="+mn-lt"/>
              </a:rPr>
              <a:t>/ </a:t>
            </a:r>
            <a:r>
              <a:rPr lang="pl-PL" sz="2800" b="1" dirty="0" err="1" smtClean="0">
                <a:effectLst>
                  <a:outerShdw blurRad="38100" dist="38100" dir="2700000" algn="tl">
                    <a:srgbClr val="000000">
                      <a:alpha val="43137"/>
                    </a:srgbClr>
                  </a:outerShdw>
                </a:effectLst>
                <a:latin typeface="+mn-lt"/>
              </a:rPr>
              <a:t>adam</a:t>
            </a:r>
            <a:r>
              <a:rPr lang="pl-PL" sz="2800" b="1" dirty="0" smtClean="0">
                <a:effectLst>
                  <a:outerShdw blurRad="38100" dist="38100" dir="2700000" algn="tl">
                    <a:srgbClr val="000000">
                      <a:alpha val="43137"/>
                    </a:srgbClr>
                  </a:outerShdw>
                </a:effectLst>
                <a:latin typeface="+mn-lt"/>
              </a:rPr>
              <a:t> </a:t>
            </a:r>
            <a:r>
              <a:rPr lang="pl-PL" sz="2800" b="1" dirty="0" err="1" smtClean="0">
                <a:effectLst>
                  <a:outerShdw blurRad="38100" dist="38100" dir="2700000" algn="tl">
                    <a:srgbClr val="000000">
                      <a:alpha val="43137"/>
                    </a:srgbClr>
                  </a:outerShdw>
                </a:effectLst>
                <a:latin typeface="+mn-lt"/>
              </a:rPr>
              <a:t>grzymała</a:t>
            </a:r>
            <a:r>
              <a:rPr lang="pl-PL" sz="2800" b="1" dirty="0" smtClean="0">
                <a:effectLst>
                  <a:outerShdw blurRad="38100" dist="38100" dir="2700000" algn="tl">
                    <a:srgbClr val="000000">
                      <a:alpha val="43137"/>
                    </a:srgbClr>
                  </a:outerShdw>
                </a:effectLst>
                <a:latin typeface="+mn-lt"/>
              </a:rPr>
              <a:t> – siedlecki. – warszawa 1993.</a:t>
            </a:r>
            <a:endParaRPr lang="pl-PL" sz="2800" b="1" dirty="0">
              <a:effectLst>
                <a:outerShdw blurRad="38100" dist="38100" dir="2700000" algn="tl">
                  <a:srgbClr val="000000">
                    <a:alpha val="43137"/>
                  </a:srgbClr>
                </a:outerShdw>
              </a:effectLst>
              <a:latin typeface="+mn-lt"/>
            </a:endParaRPr>
          </a:p>
        </p:txBody>
      </p:sp>
      <p:sp>
        <p:nvSpPr>
          <p:cNvPr id="4" name="Symbol zastępczy zawartości 3"/>
          <p:cNvSpPr>
            <a:spLocks noGrp="1"/>
          </p:cNvSpPr>
          <p:nvPr>
            <p:ph sz="half" idx="2"/>
          </p:nvPr>
        </p:nvSpPr>
        <p:spPr/>
        <p:txBody>
          <a:bodyPr>
            <a:normAutofit fontScale="47500" lnSpcReduction="20000"/>
          </a:bodyPr>
          <a:lstStyle/>
          <a:p>
            <a:pPr marL="0" lvl="0" indent="0" algn="just">
              <a:lnSpc>
                <a:spcPct val="160000"/>
              </a:lnSpc>
              <a:buClr>
                <a:srgbClr val="D34817">
                  <a:lumMod val="75000"/>
                </a:srgbClr>
              </a:buClr>
              <a:buNone/>
            </a:pPr>
            <a:r>
              <a:rPr lang="pl-PL" sz="2500" dirty="0" smtClean="0">
                <a:solidFill>
                  <a:prstClr val="black"/>
                </a:solidFill>
                <a:latin typeface="Times New Roman" panose="02020603050405020304" pitchFamily="18" charset="0"/>
                <a:cs typeface="Times New Roman" panose="02020603050405020304" pitchFamily="18" charset="0"/>
              </a:rPr>
              <a:t>„Cud Wisły” to unikalne wspomnienia świadka wydarzeń z 1920 roku, korespondenta wojennego. Jest to zbiór relacji, dotyczących wojny polsko-bolszewickiej. Autor przygląda się życiu wojennemu żołnierzy, funkcjonowaniu frontu oraz kreśli sylwetki dowódców. Całość relacji przeplatana jest humorem i anegdotami, aby w pełni oddać atmosferę tamtych czasów. W pozycji tej czytelnik znajdzie wiele odpowiedzi na pytania dotyczące bitwy warszawskiej i jej roli w polskiej historii.</a:t>
            </a:r>
            <a:endParaRPr lang="pl-PL" sz="2500" dirty="0">
              <a:solidFill>
                <a:prstClr val="black"/>
              </a:solidFill>
              <a:latin typeface="Times New Roman" panose="02020603050405020304" pitchFamily="18" charset="0"/>
              <a:cs typeface="Times New Roman" panose="02020603050405020304" pitchFamily="18" charset="0"/>
              <a:hlinkClick r:id="rId2"/>
            </a:endParaRPr>
          </a:p>
          <a:p>
            <a:pPr marL="0" indent="0">
              <a:buNone/>
            </a:pPr>
            <a:endParaRPr lang="pl-PL" sz="2500" dirty="0" smtClean="0">
              <a:latin typeface="Times New Roman" panose="02020603050405020304" pitchFamily="18" charset="0"/>
              <a:cs typeface="Times New Roman" panose="02020603050405020304" pitchFamily="18" charset="0"/>
              <a:hlinkClick r:id="rId3"/>
            </a:endParaRPr>
          </a:p>
          <a:p>
            <a:pPr marL="0" indent="0">
              <a:buNone/>
            </a:pPr>
            <a:endParaRPr lang="pl-PL" sz="2500" dirty="0">
              <a:hlinkClick r:id="rId3"/>
            </a:endParaRPr>
          </a:p>
          <a:p>
            <a:pPr marL="0" indent="0">
              <a:buNone/>
            </a:pPr>
            <a:endParaRPr lang="pl-PL" dirty="0" smtClean="0">
              <a:hlinkClick r:id="rId3"/>
            </a:endParaRPr>
          </a:p>
          <a:p>
            <a:pPr marL="0" indent="0">
              <a:buNone/>
            </a:pPr>
            <a:endParaRPr lang="pl-PL" dirty="0">
              <a:hlinkClick r:id="rId3"/>
            </a:endParaRPr>
          </a:p>
          <a:p>
            <a:pPr marL="0" indent="0">
              <a:buNone/>
            </a:pPr>
            <a:endParaRPr lang="pl-PL" dirty="0" smtClean="0">
              <a:hlinkClick r:id="rId3"/>
            </a:endParaRPr>
          </a:p>
          <a:p>
            <a:pPr marL="0" indent="0">
              <a:buNone/>
            </a:pPr>
            <a:r>
              <a:rPr lang="pl-PL" sz="2500" dirty="0" smtClean="0">
                <a:hlinkClick r:id="rId3"/>
              </a:rPr>
              <a:t>https</a:t>
            </a:r>
            <a:r>
              <a:rPr lang="pl-PL" sz="2500" dirty="0">
                <a:hlinkClick r:id="rId3"/>
              </a:rPr>
              <a:t>://opac.pbw.org.pl/integro/851900389884/siedlecki-adam-grzymala/cud-wisly</a:t>
            </a:r>
            <a:endParaRPr lang="pl-PL" sz="2500" dirty="0"/>
          </a:p>
          <a:p>
            <a:endParaRPr lang="pl-PL" dirty="0"/>
          </a:p>
        </p:txBody>
      </p:sp>
      <p:pic>
        <p:nvPicPr>
          <p:cNvPr id="7" name="Symbol zastępczy zawartości 4"/>
          <p:cNvPicPr>
            <a:picLocks noGrp="1" noChangeAspect="1"/>
          </p:cNvPicPr>
          <p:nvPr>
            <p:ph sz="half" idx="1"/>
          </p:nvPr>
        </p:nvPicPr>
        <p:blipFill>
          <a:blip r:embed="rId4"/>
          <a:stretch>
            <a:fillRect/>
          </a:stretch>
        </p:blipFill>
        <p:spPr>
          <a:xfrm>
            <a:off x="1322662" y="2543117"/>
            <a:ext cx="2451316" cy="3493125"/>
          </a:xfrm>
          <a:prstGeom prst="rect">
            <a:avLst/>
          </a:prstGeom>
        </p:spPr>
      </p:pic>
    </p:spTree>
    <p:extLst>
      <p:ext uri="{BB962C8B-B14F-4D97-AF65-F5344CB8AC3E}">
        <p14:creationId xmlns:p14="http://schemas.microsoft.com/office/powerpoint/2010/main" val="158457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Wojna w roku 1920 (wspomnienia </a:t>
            </a:r>
            <a:br>
              <a:rPr lang="pl-PL" sz="2800" b="1" dirty="0" smtClean="0">
                <a:effectLst>
                  <a:outerShdw blurRad="38100" dist="38100" dir="2700000" algn="tl">
                    <a:srgbClr val="000000">
                      <a:alpha val="43137"/>
                    </a:srgbClr>
                  </a:outerShdw>
                </a:effectLst>
                <a:latin typeface="+mn-lt"/>
              </a:rPr>
            </a:br>
            <a:r>
              <a:rPr lang="pl-PL" sz="2800" b="1" dirty="0" smtClean="0">
                <a:effectLst>
                  <a:outerShdw blurRad="38100" dist="38100" dir="2700000" algn="tl">
                    <a:srgbClr val="000000">
                      <a:alpha val="43137"/>
                    </a:srgbClr>
                  </a:outerShdw>
                </a:effectLst>
                <a:latin typeface="+mn-lt"/>
              </a:rPr>
              <a:t>i rozważania)/ Lucjan Żeligowski. – warszawa 1930</a:t>
            </a:r>
            <a:endParaRPr lang="pl-PL" sz="2800" b="1" dirty="0">
              <a:effectLst>
                <a:outerShdw blurRad="38100" dist="38100" dir="2700000" algn="tl">
                  <a:srgbClr val="000000">
                    <a:alpha val="43137"/>
                  </a:srgbClr>
                </a:outerShdw>
              </a:effectLst>
              <a:latin typeface="+mn-lt"/>
            </a:endParaRPr>
          </a:p>
        </p:txBody>
      </p:sp>
      <p:sp>
        <p:nvSpPr>
          <p:cNvPr id="4" name="Symbol zastępczy zawartości 3"/>
          <p:cNvSpPr>
            <a:spLocks noGrp="1"/>
          </p:cNvSpPr>
          <p:nvPr>
            <p:ph sz="half" idx="2"/>
          </p:nvPr>
        </p:nvSpPr>
        <p:spPr/>
        <p:txBody>
          <a:bodyPr>
            <a:normAutofit fontScale="92500"/>
          </a:bodyPr>
          <a:lstStyle/>
          <a:p>
            <a:pPr marL="0" indent="0">
              <a:buNone/>
            </a:pPr>
            <a:endParaRPr lang="pl-PL" dirty="0" smtClean="0">
              <a:hlinkClick r:id="rId2"/>
            </a:endParaRPr>
          </a:p>
          <a:p>
            <a:pPr marL="0" lvl="0" indent="0" algn="just">
              <a:lnSpc>
                <a:spcPct val="150000"/>
              </a:lnSpc>
              <a:buClr>
                <a:srgbClr val="D34817">
                  <a:lumMod val="75000"/>
                </a:srgbClr>
              </a:buClr>
              <a:buNone/>
            </a:pPr>
            <a:r>
              <a:rPr lang="pl-PL" sz="1400" dirty="0" smtClean="0">
                <a:solidFill>
                  <a:prstClr val="black"/>
                </a:solidFill>
                <a:latin typeface="Times New Roman" panose="02020603050405020304" pitchFamily="18" charset="0"/>
                <a:cs typeface="Times New Roman" panose="02020603050405020304" pitchFamily="18" charset="0"/>
              </a:rPr>
              <a:t>Pozycja ta to szczególny obraz wojny 1919-21, widziana oczami dowódcy 10 Dywizji Piechoty generała Lucjana Żeligowskiego. Autor stara się wyjaśnić</a:t>
            </a:r>
            <a:r>
              <a:rPr lang="pl-PL" sz="1400" dirty="0">
                <a:solidFill>
                  <a:prstClr val="black"/>
                </a:solidFill>
                <a:latin typeface="Times New Roman" panose="02020603050405020304" pitchFamily="18" charset="0"/>
                <a:cs typeface="Times New Roman" panose="02020603050405020304" pitchFamily="18" charset="0"/>
              </a:rPr>
              <a:t> </a:t>
            </a:r>
            <a:r>
              <a:rPr lang="pl-PL" sz="1400" dirty="0" smtClean="0">
                <a:solidFill>
                  <a:prstClr val="black"/>
                </a:solidFill>
                <a:latin typeface="Times New Roman" panose="02020603050405020304" pitchFamily="18" charset="0"/>
                <a:cs typeface="Times New Roman" panose="02020603050405020304" pitchFamily="18" charset="0"/>
              </a:rPr>
              <a:t>motywy działań oraz przedstawia konteksty podejmowanych decyzji i wydawanych rozkazów. </a:t>
            </a:r>
            <a:endParaRPr lang="pl-PL" dirty="0">
              <a:hlinkClick r:id="rId2"/>
            </a:endParaRPr>
          </a:p>
          <a:p>
            <a:pPr marL="0" indent="0" algn="just">
              <a:buNone/>
            </a:pPr>
            <a:endParaRPr lang="pl-PL" dirty="0" smtClean="0">
              <a:hlinkClick r:id="rId2"/>
            </a:endParaRPr>
          </a:p>
          <a:p>
            <a:pPr marL="0" indent="0" algn="just">
              <a:buNone/>
            </a:pPr>
            <a:endParaRPr lang="pl-PL" dirty="0">
              <a:hlinkClick r:id="rId2"/>
            </a:endParaRPr>
          </a:p>
          <a:p>
            <a:pPr marL="0" indent="0">
              <a:buNone/>
            </a:pPr>
            <a:endParaRPr lang="pl-PL" dirty="0" smtClean="0">
              <a:hlinkClick r:id="rId2"/>
            </a:endParaRPr>
          </a:p>
          <a:p>
            <a:pPr marL="0" indent="0">
              <a:buNone/>
            </a:pPr>
            <a:endParaRPr lang="pl-PL" dirty="0" smtClean="0">
              <a:hlinkClick r:id="rId2"/>
            </a:endParaRPr>
          </a:p>
          <a:p>
            <a:pPr marL="0" indent="0">
              <a:buNone/>
            </a:pPr>
            <a:r>
              <a:rPr lang="pl-PL" sz="1400" dirty="0" smtClean="0">
                <a:hlinkClick r:id="rId2"/>
              </a:rPr>
              <a:t>https</a:t>
            </a:r>
            <a:r>
              <a:rPr lang="pl-PL" sz="1400" dirty="0">
                <a:hlinkClick r:id="rId2"/>
              </a:rPr>
              <a:t>://opac.pbw.org.pl/integro/852401167483/zeligowski-lucjan/wojna-w-roku-1920</a:t>
            </a:r>
            <a:endParaRPr lang="pl-PL" sz="1400" dirty="0"/>
          </a:p>
          <a:p>
            <a:endParaRPr lang="pl-PL" dirty="0"/>
          </a:p>
        </p:txBody>
      </p:sp>
      <p:pic>
        <p:nvPicPr>
          <p:cNvPr id="5" name="Symbol zastępczy zawartości 6"/>
          <p:cNvPicPr>
            <a:picLocks noGrp="1" noChangeAspect="1"/>
          </p:cNvPicPr>
          <p:nvPr>
            <p:ph sz="half" idx="1"/>
          </p:nvPr>
        </p:nvPicPr>
        <p:blipFill>
          <a:blip r:embed="rId3"/>
          <a:stretch>
            <a:fillRect/>
          </a:stretch>
        </p:blipFill>
        <p:spPr>
          <a:xfrm>
            <a:off x="1069848" y="2393430"/>
            <a:ext cx="2481498" cy="3978275"/>
          </a:xfrm>
          <a:prstGeom prst="rect">
            <a:avLst/>
          </a:prstGeom>
        </p:spPr>
      </p:pic>
    </p:spTree>
    <p:extLst>
      <p:ext uri="{BB962C8B-B14F-4D97-AF65-F5344CB8AC3E}">
        <p14:creationId xmlns:p14="http://schemas.microsoft.com/office/powerpoint/2010/main" val="1548576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Ku czci poległych lotników : księga pamiątkowa/ red. marian </a:t>
            </a:r>
            <a:r>
              <a:rPr lang="pl-PL" sz="2800" b="1" dirty="0" err="1" smtClean="0">
                <a:effectLst>
                  <a:outerShdw blurRad="38100" dist="38100" dir="2700000" algn="tl">
                    <a:srgbClr val="000000">
                      <a:alpha val="43137"/>
                    </a:srgbClr>
                  </a:outerShdw>
                </a:effectLst>
                <a:latin typeface="+mn-lt"/>
              </a:rPr>
              <a:t>romeyko</a:t>
            </a:r>
            <a:r>
              <a:rPr lang="pl-PL" sz="2800" b="1" dirty="0" smtClean="0">
                <a:effectLst>
                  <a:outerShdw blurRad="38100" dist="38100" dir="2700000" algn="tl">
                    <a:srgbClr val="000000">
                      <a:alpha val="43137"/>
                    </a:srgbClr>
                  </a:outerShdw>
                </a:effectLst>
                <a:latin typeface="+mn-lt"/>
              </a:rPr>
              <a:t>. - Warszawa 1933.</a:t>
            </a:r>
            <a:endParaRPr lang="pl-PL" sz="2800" b="1" dirty="0">
              <a:effectLst>
                <a:outerShdw blurRad="38100" dist="38100" dir="2700000" algn="tl">
                  <a:srgbClr val="000000">
                    <a:alpha val="43137"/>
                  </a:srgbClr>
                </a:outerShdw>
              </a:effectLst>
              <a:latin typeface="+mn-lt"/>
            </a:endParaRPr>
          </a:p>
        </p:txBody>
      </p:sp>
      <p:sp>
        <p:nvSpPr>
          <p:cNvPr id="4" name="Symbol zastępczy zawartości 3"/>
          <p:cNvSpPr>
            <a:spLocks noGrp="1"/>
          </p:cNvSpPr>
          <p:nvPr>
            <p:ph sz="half" idx="2"/>
          </p:nvPr>
        </p:nvSpPr>
        <p:spPr/>
        <p:txBody>
          <a:bodyPr>
            <a:normAutofit/>
          </a:bodyPr>
          <a:lstStyle/>
          <a:p>
            <a:pPr marL="0" indent="0">
              <a:buNone/>
            </a:pPr>
            <a:endParaRPr lang="pl-PL" dirty="0" smtClean="0">
              <a:hlinkClick r:id="rId2"/>
            </a:endParaRPr>
          </a:p>
          <a:p>
            <a:pPr marL="0" indent="0" algn="just">
              <a:lnSpc>
                <a:spcPct val="150000"/>
              </a:lnSpc>
              <a:buNone/>
            </a:pPr>
            <a:r>
              <a:rPr lang="pl-PL" sz="1400" dirty="0" smtClean="0">
                <a:solidFill>
                  <a:prstClr val="black"/>
                </a:solidFill>
                <a:latin typeface="Times New Roman" panose="02020603050405020304" pitchFamily="18" charset="0"/>
                <a:cs typeface="Times New Roman" panose="02020603050405020304" pitchFamily="18" charset="0"/>
              </a:rPr>
              <a:t>Jest to bogato ilustrowana historia lotnictwa polskiego, wydana przez Komitet budowy pomnika ku czci poległych lotników. Zawiera biogramy lotników poległych w latach 1919-1933 oraz dzieje lotnictwa polskiego oraz charakterystykę szkół lotniczych w Polsce i poza granicami.</a:t>
            </a:r>
            <a:endParaRPr lang="pl-PL" sz="1400" dirty="0">
              <a:hlinkClick r:id="rId2"/>
            </a:endParaRPr>
          </a:p>
          <a:p>
            <a:pPr marL="0" indent="0">
              <a:lnSpc>
                <a:spcPct val="150000"/>
              </a:lnSpc>
              <a:buNone/>
            </a:pPr>
            <a:endParaRPr lang="pl-PL" sz="1400" dirty="0" smtClean="0">
              <a:hlinkClick r:id="rId2"/>
            </a:endParaRPr>
          </a:p>
          <a:p>
            <a:pPr marL="0" indent="0">
              <a:buNone/>
            </a:pPr>
            <a:endParaRPr lang="pl-PL" sz="1400" dirty="0" smtClean="0">
              <a:hlinkClick r:id="rId2"/>
            </a:endParaRPr>
          </a:p>
          <a:p>
            <a:pPr marL="0" indent="0">
              <a:buNone/>
            </a:pPr>
            <a:r>
              <a:rPr lang="pl-PL" sz="1400" dirty="0" smtClean="0">
                <a:hlinkClick r:id="rId2"/>
              </a:rPr>
              <a:t>https</a:t>
            </a:r>
            <a:r>
              <a:rPr lang="pl-PL" sz="1400" dirty="0">
                <a:hlinkClick r:id="rId2"/>
              </a:rPr>
              <a:t>://opac.pbw.org.pl/integro/852401166904/ksiazka/ku-czci-poleglych-lotnikow</a:t>
            </a:r>
            <a:endParaRPr lang="pl-PL" sz="1400" dirty="0"/>
          </a:p>
          <a:p>
            <a:endParaRPr lang="pl-PL" dirty="0"/>
          </a:p>
        </p:txBody>
      </p:sp>
      <p:pic>
        <p:nvPicPr>
          <p:cNvPr id="5" name="Symbol zastępczy zawartości 4"/>
          <p:cNvPicPr>
            <a:picLocks noGrp="1" noChangeAspect="1"/>
          </p:cNvPicPr>
          <p:nvPr>
            <p:ph sz="half" idx="1"/>
          </p:nvPr>
        </p:nvPicPr>
        <p:blipFill>
          <a:blip r:embed="rId3"/>
          <a:stretch>
            <a:fillRect/>
          </a:stretch>
        </p:blipFill>
        <p:spPr>
          <a:xfrm>
            <a:off x="1282830" y="2494193"/>
            <a:ext cx="2400300" cy="3810000"/>
          </a:xfrm>
          <a:prstGeom prst="rect">
            <a:avLst/>
          </a:prstGeom>
        </p:spPr>
      </p:pic>
    </p:spTree>
    <p:extLst>
      <p:ext uri="{BB962C8B-B14F-4D97-AF65-F5344CB8AC3E}">
        <p14:creationId xmlns:p14="http://schemas.microsoft.com/office/powerpoint/2010/main" val="3502046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Wojna 1920 : edycja limitowana/ red. Janusz </a:t>
            </a:r>
            <a:r>
              <a:rPr lang="pl-PL" sz="2800" b="1" dirty="0" err="1" smtClean="0">
                <a:effectLst>
                  <a:outerShdw blurRad="38100" dist="38100" dir="2700000" algn="tl">
                    <a:srgbClr val="000000">
                      <a:alpha val="43137"/>
                    </a:srgbClr>
                  </a:outerShdw>
                </a:effectLst>
                <a:latin typeface="+mn-lt"/>
              </a:rPr>
              <a:t>cisek</a:t>
            </a:r>
            <a:r>
              <a:rPr lang="pl-PL" sz="2800" b="1" dirty="0" smtClean="0">
                <a:effectLst>
                  <a:outerShdw blurRad="38100" dist="38100" dir="2700000" algn="tl">
                    <a:srgbClr val="000000">
                      <a:alpha val="43137"/>
                    </a:srgbClr>
                  </a:outerShdw>
                </a:effectLst>
                <a:latin typeface="+mn-lt"/>
              </a:rPr>
              <a:t>. – warszawa 2020.</a:t>
            </a:r>
            <a:endParaRPr lang="pl-PL" sz="2800" b="1" dirty="0">
              <a:effectLst>
                <a:outerShdw blurRad="38100" dist="38100" dir="2700000" algn="tl">
                  <a:srgbClr val="000000">
                    <a:alpha val="43137"/>
                  </a:srgbClr>
                </a:outerShdw>
              </a:effectLst>
              <a:latin typeface="+mn-lt"/>
            </a:endParaRPr>
          </a:p>
        </p:txBody>
      </p:sp>
      <p:sp>
        <p:nvSpPr>
          <p:cNvPr id="4" name="Symbol zastępczy zawartości 3"/>
          <p:cNvSpPr>
            <a:spLocks noGrp="1"/>
          </p:cNvSpPr>
          <p:nvPr>
            <p:ph sz="half" idx="2"/>
          </p:nvPr>
        </p:nvSpPr>
        <p:spPr/>
        <p:txBody>
          <a:bodyPr>
            <a:normAutofit fontScale="85000" lnSpcReduction="20000"/>
          </a:bodyPr>
          <a:lstStyle/>
          <a:p>
            <a:pPr marL="0" indent="0">
              <a:buNone/>
            </a:pPr>
            <a:endParaRPr lang="pl-PL" dirty="0" smtClean="0"/>
          </a:p>
          <a:p>
            <a:pPr marL="0" lvl="0" indent="0" algn="just">
              <a:lnSpc>
                <a:spcPct val="150000"/>
              </a:lnSpc>
              <a:buClr>
                <a:srgbClr val="D34817">
                  <a:lumMod val="75000"/>
                </a:srgbClr>
              </a:buClr>
              <a:buNone/>
            </a:pPr>
            <a:r>
              <a:rPr lang="pl-PL" sz="1400" dirty="0" smtClean="0">
                <a:solidFill>
                  <a:prstClr val="black"/>
                </a:solidFill>
                <a:latin typeface="Times New Roman" panose="02020603050405020304" pitchFamily="18" charset="0"/>
                <a:cs typeface="Times New Roman" panose="02020603050405020304" pitchFamily="18" charset="0"/>
              </a:rPr>
              <a:t>Jest to unikatowy album, poruszający najważniejsze problemy wojny polsko-bolszewickiej 1919-1921. To nie tylko szeroki opis działań wojennych, lecz również relacje z życia codziennego żołnierzy, sowieckich jeńców wojennych a także próba ukazania elementów sowietyzacji narodu polskiego.</a:t>
            </a:r>
            <a:endParaRPr lang="pl-PL" sz="1400" dirty="0">
              <a:latin typeface="Times New Roman" panose="02020603050405020304" pitchFamily="18" charset="0"/>
              <a:cs typeface="Times New Roman" panose="02020603050405020304" pitchFamily="18" charset="0"/>
              <a:hlinkClick r:id="rId2"/>
            </a:endParaRPr>
          </a:p>
          <a:p>
            <a:pPr marL="0" indent="0" algn="just">
              <a:buNone/>
            </a:pPr>
            <a:endParaRPr lang="pl-PL" sz="1400" dirty="0" smtClean="0">
              <a:latin typeface="Times New Roman" panose="02020603050405020304" pitchFamily="18" charset="0"/>
              <a:cs typeface="Times New Roman" panose="02020603050405020304" pitchFamily="18" charset="0"/>
              <a:hlinkClick r:id="rId2"/>
            </a:endParaRPr>
          </a:p>
          <a:p>
            <a:pPr marL="0" indent="0" algn="just">
              <a:buNone/>
            </a:pPr>
            <a:endParaRPr lang="pl-PL" dirty="0">
              <a:hlinkClick r:id="rId2"/>
            </a:endParaRPr>
          </a:p>
          <a:p>
            <a:pPr marL="0" indent="0" algn="just">
              <a:buNone/>
            </a:pPr>
            <a:endParaRPr lang="pl-PL" dirty="0" smtClean="0">
              <a:hlinkClick r:id="rId2"/>
            </a:endParaRPr>
          </a:p>
          <a:p>
            <a:pPr marL="0" indent="0">
              <a:buNone/>
            </a:pPr>
            <a:endParaRPr lang="pl-PL" dirty="0">
              <a:hlinkClick r:id="rId2"/>
            </a:endParaRPr>
          </a:p>
          <a:p>
            <a:pPr marL="0" indent="0">
              <a:buNone/>
            </a:pPr>
            <a:endParaRPr lang="pl-PL" dirty="0">
              <a:hlinkClick r:id="rId2"/>
            </a:endParaRPr>
          </a:p>
          <a:p>
            <a:pPr marL="0" indent="0">
              <a:buNone/>
            </a:pPr>
            <a:r>
              <a:rPr lang="pl-PL" sz="1800" dirty="0" smtClean="0">
                <a:hlinkClick r:id="rId2"/>
              </a:rPr>
              <a:t>https</a:t>
            </a:r>
            <a:r>
              <a:rPr lang="pl-PL" sz="1800" dirty="0">
                <a:hlinkClick r:id="rId2"/>
              </a:rPr>
              <a:t>://opac.pbw.org.pl/integro/853101624276/ksiazka/wojna-1920</a:t>
            </a:r>
            <a:endParaRPr lang="pl-PL" sz="1800" dirty="0"/>
          </a:p>
          <a:p>
            <a:endParaRPr lang="pl-PL" sz="1400" dirty="0"/>
          </a:p>
        </p:txBody>
      </p:sp>
      <p:pic>
        <p:nvPicPr>
          <p:cNvPr id="5" name="Symbol zastępczy zawartości 4"/>
          <p:cNvPicPr>
            <a:picLocks noGrp="1" noChangeAspect="1"/>
          </p:cNvPicPr>
          <p:nvPr>
            <p:ph sz="half" idx="1"/>
          </p:nvPr>
        </p:nvPicPr>
        <p:blipFill>
          <a:blip r:embed="rId3"/>
          <a:stretch>
            <a:fillRect/>
          </a:stretch>
        </p:blipFill>
        <p:spPr>
          <a:xfrm>
            <a:off x="1333044" y="2410056"/>
            <a:ext cx="2782010" cy="3978275"/>
          </a:xfrm>
          <a:prstGeom prst="rect">
            <a:avLst/>
          </a:prstGeom>
        </p:spPr>
      </p:pic>
    </p:spTree>
    <p:extLst>
      <p:ext uri="{BB962C8B-B14F-4D97-AF65-F5344CB8AC3E}">
        <p14:creationId xmlns:p14="http://schemas.microsoft.com/office/powerpoint/2010/main" val="1900048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Wojna 1920 : dramat </a:t>
            </a:r>
            <a:r>
              <a:rPr lang="pl-PL" sz="2800" b="1" dirty="0" err="1" smtClean="0">
                <a:effectLst>
                  <a:outerShdw blurRad="38100" dist="38100" dir="2700000" algn="tl">
                    <a:srgbClr val="000000">
                      <a:alpha val="43137"/>
                    </a:srgbClr>
                  </a:outerShdw>
                </a:effectLst>
                <a:latin typeface="+mn-lt"/>
              </a:rPr>
              <a:t>piłsudskiego</a:t>
            </a:r>
            <a:r>
              <a:rPr lang="pl-PL" sz="2800" b="1" dirty="0" smtClean="0">
                <a:effectLst>
                  <a:outerShdw blurRad="38100" dist="38100" dir="2700000" algn="tl">
                    <a:srgbClr val="000000">
                      <a:alpha val="43137"/>
                    </a:srgbClr>
                  </a:outerShdw>
                </a:effectLst>
                <a:latin typeface="+mn-lt"/>
              </a:rPr>
              <a:t>/ Mieczysław </a:t>
            </a:r>
            <a:r>
              <a:rPr lang="pl-PL" sz="2800" b="1" dirty="0" err="1" smtClean="0">
                <a:effectLst>
                  <a:outerShdw blurRad="38100" dist="38100" dir="2700000" algn="tl">
                    <a:srgbClr val="000000">
                      <a:alpha val="43137"/>
                    </a:srgbClr>
                  </a:outerShdw>
                </a:effectLst>
                <a:latin typeface="+mn-lt"/>
              </a:rPr>
              <a:t>pruszyński</a:t>
            </a:r>
            <a:r>
              <a:rPr lang="pl-PL" sz="2800" b="1" dirty="0" smtClean="0">
                <a:effectLst>
                  <a:outerShdw blurRad="38100" dist="38100" dir="2700000" algn="tl">
                    <a:srgbClr val="000000">
                      <a:alpha val="43137"/>
                    </a:srgbClr>
                  </a:outerShdw>
                </a:effectLst>
                <a:latin typeface="+mn-lt"/>
              </a:rPr>
              <a:t>. – warszawa 1999.</a:t>
            </a:r>
            <a:endParaRPr lang="pl-PL" sz="2800" b="1" dirty="0">
              <a:effectLst>
                <a:outerShdw blurRad="38100" dist="38100" dir="2700000" algn="tl">
                  <a:srgbClr val="000000">
                    <a:alpha val="43137"/>
                  </a:srgbClr>
                </a:outerShdw>
              </a:effectLst>
              <a:latin typeface="+mn-lt"/>
            </a:endParaRPr>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7194" y="2326928"/>
            <a:ext cx="2800705" cy="3978275"/>
          </a:xfrm>
        </p:spPr>
      </p:pic>
      <p:sp>
        <p:nvSpPr>
          <p:cNvPr id="4" name="Symbol zastępczy zawartości 3"/>
          <p:cNvSpPr>
            <a:spLocks noGrp="1"/>
          </p:cNvSpPr>
          <p:nvPr>
            <p:ph sz="half" idx="2"/>
          </p:nvPr>
        </p:nvSpPr>
        <p:spPr/>
        <p:txBody>
          <a:bodyPr>
            <a:normAutofit lnSpcReduction="10000"/>
          </a:bodyPr>
          <a:lstStyle/>
          <a:p>
            <a:pPr marL="0" indent="0">
              <a:buNone/>
            </a:pPr>
            <a:endParaRPr lang="pl-PL" dirty="0" smtClean="0">
              <a:hlinkClick r:id="rId3"/>
            </a:endParaRPr>
          </a:p>
          <a:p>
            <a:pPr marL="0" indent="0" algn="just">
              <a:lnSpc>
                <a:spcPct val="150000"/>
              </a:lnSpc>
              <a:buNone/>
            </a:pPr>
            <a:r>
              <a:rPr lang="pl-PL" sz="1400" dirty="0" smtClean="0">
                <a:solidFill>
                  <a:prstClr val="black"/>
                </a:solidFill>
                <a:latin typeface="Times New Roman" panose="02020603050405020304" pitchFamily="18" charset="0"/>
                <a:cs typeface="Times New Roman" panose="02020603050405020304" pitchFamily="18" charset="0"/>
              </a:rPr>
              <a:t>Książka Pruszyńskiego wprowadza czytelnika w atmosferę lat dwudziestych XX wieku, a szczególnie ukazuje rok 1920 </a:t>
            </a:r>
            <a:br>
              <a:rPr lang="pl-PL" sz="1400" dirty="0" smtClean="0">
                <a:solidFill>
                  <a:prstClr val="black"/>
                </a:solidFill>
                <a:latin typeface="Times New Roman" panose="02020603050405020304" pitchFamily="18" charset="0"/>
                <a:cs typeface="Times New Roman" panose="02020603050405020304" pitchFamily="18" charset="0"/>
              </a:rPr>
            </a:br>
            <a:r>
              <a:rPr lang="pl-PL" sz="1400" dirty="0" smtClean="0">
                <a:solidFill>
                  <a:prstClr val="black"/>
                </a:solidFill>
                <a:latin typeface="Times New Roman" panose="02020603050405020304" pitchFamily="18" charset="0"/>
                <a:cs typeface="Times New Roman" panose="02020603050405020304" pitchFamily="18" charset="0"/>
              </a:rPr>
              <a:t>i wojnę polsko-bolszewicka. Szczegółów dowiadujemy się </a:t>
            </a:r>
            <a:br>
              <a:rPr lang="pl-PL" sz="1400" dirty="0" smtClean="0">
                <a:solidFill>
                  <a:prstClr val="black"/>
                </a:solidFill>
                <a:latin typeface="Times New Roman" panose="02020603050405020304" pitchFamily="18" charset="0"/>
                <a:cs typeface="Times New Roman" panose="02020603050405020304" pitchFamily="18" charset="0"/>
              </a:rPr>
            </a:br>
            <a:r>
              <a:rPr lang="pl-PL" sz="1400" dirty="0" smtClean="0">
                <a:solidFill>
                  <a:prstClr val="black"/>
                </a:solidFill>
                <a:latin typeface="Times New Roman" panose="02020603050405020304" pitchFamily="18" charset="0"/>
                <a:cs typeface="Times New Roman" panose="02020603050405020304" pitchFamily="18" charset="0"/>
              </a:rPr>
              <a:t>z opowieści naocznych świadków ówczesnych wydarzeń, oficerów pułków ułańskich, zarówno po stronie polskiej jak </a:t>
            </a:r>
            <a:br>
              <a:rPr lang="pl-PL" sz="1400" dirty="0" smtClean="0">
                <a:solidFill>
                  <a:prstClr val="black"/>
                </a:solidFill>
                <a:latin typeface="Times New Roman" panose="02020603050405020304" pitchFamily="18" charset="0"/>
                <a:cs typeface="Times New Roman" panose="02020603050405020304" pitchFamily="18" charset="0"/>
              </a:rPr>
            </a:br>
            <a:r>
              <a:rPr lang="pl-PL" sz="1400" dirty="0" smtClean="0">
                <a:solidFill>
                  <a:prstClr val="black"/>
                </a:solidFill>
                <a:latin typeface="Times New Roman" panose="02020603050405020304" pitchFamily="18" charset="0"/>
                <a:cs typeface="Times New Roman" panose="02020603050405020304" pitchFamily="18" charset="0"/>
              </a:rPr>
              <a:t>i rosyjskiej. </a:t>
            </a:r>
            <a:endParaRPr lang="pl-PL" sz="1400" dirty="0" smtClean="0">
              <a:latin typeface="Times New Roman" panose="02020603050405020304" pitchFamily="18" charset="0"/>
              <a:cs typeface="Times New Roman" panose="02020603050405020304" pitchFamily="18" charset="0"/>
              <a:hlinkClick r:id="rId3"/>
            </a:endParaRPr>
          </a:p>
          <a:p>
            <a:pPr marL="0" indent="0">
              <a:buNone/>
            </a:pPr>
            <a:endParaRPr lang="pl-PL" sz="1400" dirty="0" smtClean="0">
              <a:latin typeface="Times New Roman" panose="02020603050405020304" pitchFamily="18" charset="0"/>
              <a:cs typeface="Times New Roman" panose="02020603050405020304" pitchFamily="18" charset="0"/>
              <a:hlinkClick r:id="rId3"/>
            </a:endParaRPr>
          </a:p>
          <a:p>
            <a:pPr marL="0" indent="0">
              <a:buNone/>
            </a:pPr>
            <a:endParaRPr lang="pl-PL" dirty="0">
              <a:hlinkClick r:id="rId3"/>
            </a:endParaRPr>
          </a:p>
          <a:p>
            <a:pPr marL="0" indent="0">
              <a:buNone/>
            </a:pPr>
            <a:endParaRPr lang="pl-PL" dirty="0" smtClean="0">
              <a:hlinkClick r:id="rId3"/>
            </a:endParaRPr>
          </a:p>
          <a:p>
            <a:pPr marL="0" indent="0">
              <a:buNone/>
            </a:pPr>
            <a:r>
              <a:rPr lang="pl-PL" sz="1400" dirty="0" smtClean="0">
                <a:latin typeface="Times New Roman" panose="02020603050405020304" pitchFamily="18" charset="0"/>
                <a:cs typeface="Times New Roman" panose="02020603050405020304" pitchFamily="18" charset="0"/>
                <a:hlinkClick r:id="rId3"/>
              </a:rPr>
              <a:t>https</a:t>
            </a:r>
            <a:r>
              <a:rPr lang="pl-PL" sz="1400" dirty="0">
                <a:latin typeface="Times New Roman" panose="02020603050405020304" pitchFamily="18" charset="0"/>
                <a:cs typeface="Times New Roman" panose="02020603050405020304" pitchFamily="18" charset="0"/>
                <a:hlinkClick r:id="rId3"/>
              </a:rPr>
              <a:t>://opac.pbw.org.pl/integro/851900524067/pruszynski-mieczyslaw/wojna-1920</a:t>
            </a:r>
            <a:endParaRPr lang="pl-PL"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355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smtClean="0">
                <a:effectLst>
                  <a:outerShdw blurRad="38100" dist="38100" dir="2700000" algn="tl">
                    <a:srgbClr val="000000">
                      <a:alpha val="43137"/>
                    </a:srgbClr>
                  </a:outerShdw>
                </a:effectLst>
              </a:rPr>
              <a:t>Rok 1920 : wojna i polityka/pod red. </a:t>
            </a:r>
            <a:r>
              <a:rPr lang="pl-PL" sz="2800" dirty="0" err="1" smtClean="0">
                <a:effectLst>
                  <a:outerShdw blurRad="38100" dist="38100" dir="2700000" algn="tl">
                    <a:srgbClr val="000000">
                      <a:alpha val="43137"/>
                    </a:srgbClr>
                  </a:outerShdw>
                </a:effectLst>
              </a:rPr>
              <a:t>mirosława</a:t>
            </a:r>
            <a:r>
              <a:rPr lang="pl-PL" sz="2800" dirty="0" smtClean="0">
                <a:effectLst>
                  <a:outerShdw blurRad="38100" dist="38100" dir="2700000" algn="tl">
                    <a:srgbClr val="000000">
                      <a:alpha val="43137"/>
                    </a:srgbClr>
                  </a:outerShdw>
                </a:effectLst>
              </a:rPr>
              <a:t> </a:t>
            </a:r>
            <a:r>
              <a:rPr lang="pl-PL" sz="2800" dirty="0" err="1" smtClean="0">
                <a:effectLst>
                  <a:outerShdw blurRad="38100" dist="38100" dir="2700000" algn="tl">
                    <a:srgbClr val="000000">
                      <a:alpha val="43137"/>
                    </a:srgbClr>
                  </a:outerShdw>
                </a:effectLst>
              </a:rPr>
              <a:t>szumiły</a:t>
            </a:r>
            <a:r>
              <a:rPr lang="pl-PL" sz="2800" dirty="0" smtClean="0">
                <a:effectLst>
                  <a:outerShdw blurRad="38100" dist="38100" dir="2700000" algn="tl">
                    <a:srgbClr val="000000">
                      <a:alpha val="43137"/>
                    </a:srgbClr>
                  </a:outerShdw>
                </a:effectLst>
              </a:rPr>
              <a:t>. – Lublin 2011</a:t>
            </a:r>
            <a:r>
              <a:rPr lang="pl-PL" sz="2800" dirty="0" smtClean="0"/>
              <a:t>.</a:t>
            </a:r>
            <a:endParaRPr lang="pl-PL" sz="2800" dirty="0"/>
          </a:p>
        </p:txBody>
      </p:sp>
      <p:pic>
        <p:nvPicPr>
          <p:cNvPr id="5" name="Symbol zastępczy zawartości 4"/>
          <p:cNvPicPr>
            <a:picLocks noGrp="1" noChangeAspect="1"/>
          </p:cNvPicPr>
          <p:nvPr>
            <p:ph sz="half" idx="1"/>
          </p:nvPr>
        </p:nvPicPr>
        <p:blipFill>
          <a:blip r:embed="rId2"/>
          <a:stretch>
            <a:fillRect/>
          </a:stretch>
        </p:blipFill>
        <p:spPr>
          <a:xfrm>
            <a:off x="1321725" y="2194560"/>
            <a:ext cx="2971878" cy="4206571"/>
          </a:xfrm>
          <a:prstGeom prst="rect">
            <a:avLst/>
          </a:prstGeom>
        </p:spPr>
      </p:pic>
      <p:sp>
        <p:nvSpPr>
          <p:cNvPr id="4" name="Symbol zastępczy zawartości 3"/>
          <p:cNvSpPr>
            <a:spLocks noGrp="1"/>
          </p:cNvSpPr>
          <p:nvPr>
            <p:ph sz="half" idx="2"/>
          </p:nvPr>
        </p:nvSpPr>
        <p:spPr>
          <a:xfrm>
            <a:off x="5893724" y="2194560"/>
            <a:ext cx="5225380" cy="4139738"/>
          </a:xfrm>
        </p:spPr>
        <p:txBody>
          <a:bodyPr>
            <a:normAutofit fontScale="25000" lnSpcReduction="20000"/>
          </a:bodyPr>
          <a:lstStyle/>
          <a:p>
            <a:pPr marL="0" indent="0">
              <a:buNone/>
            </a:pPr>
            <a:endParaRPr lang="pl-PL" dirty="0" smtClean="0">
              <a:hlinkClick r:id="rId3"/>
            </a:endParaRPr>
          </a:p>
          <a:p>
            <a:pPr marL="0" indent="0" algn="just">
              <a:lnSpc>
                <a:spcPct val="170000"/>
              </a:lnSpc>
              <a:buNone/>
            </a:pPr>
            <a:r>
              <a:rPr lang="pl-PL" sz="4200" dirty="0">
                <a:latin typeface="Times New Roman" panose="02020603050405020304" pitchFamily="18" charset="0"/>
                <a:cs typeface="Times New Roman" panose="02020603050405020304" pitchFamily="18" charset="0"/>
              </a:rPr>
              <a:t>Rok </a:t>
            </a:r>
            <a:r>
              <a:rPr lang="pl-PL" sz="4200" dirty="0" smtClean="0">
                <a:latin typeface="Times New Roman" panose="02020603050405020304" pitchFamily="18" charset="0"/>
                <a:cs typeface="Times New Roman" panose="02020603050405020304" pitchFamily="18" charset="0"/>
              </a:rPr>
              <a:t>1920 to przełomowy moment </a:t>
            </a:r>
            <a:r>
              <a:rPr lang="pl-PL" sz="4200" dirty="0">
                <a:latin typeface="Times New Roman" panose="02020603050405020304" pitchFamily="18" charset="0"/>
                <a:cs typeface="Times New Roman" panose="02020603050405020304" pitchFamily="18" charset="0"/>
              </a:rPr>
              <a:t>w </a:t>
            </a:r>
            <a:r>
              <a:rPr lang="pl-PL" sz="4200" dirty="0" smtClean="0">
                <a:latin typeface="Times New Roman" panose="02020603050405020304" pitchFamily="18" charset="0"/>
                <a:cs typeface="Times New Roman" panose="02020603050405020304" pitchFamily="18" charset="0"/>
              </a:rPr>
              <a:t>historii Polski i narodu polskiego, który obudził  </a:t>
            </a:r>
            <a:r>
              <a:rPr lang="pl-PL" sz="4200" dirty="0">
                <a:latin typeface="Times New Roman" panose="02020603050405020304" pitchFamily="18" charset="0"/>
                <a:cs typeface="Times New Roman" panose="02020603050405020304" pitchFamily="18" charset="0"/>
              </a:rPr>
              <a:t>się po 123-letniej niewoli, chwycił za broń, aby walczyć o </a:t>
            </a:r>
            <a:r>
              <a:rPr lang="pl-PL" sz="4200" dirty="0" smtClean="0">
                <a:latin typeface="Times New Roman" panose="02020603050405020304" pitchFamily="18" charset="0"/>
                <a:cs typeface="Times New Roman" panose="02020603050405020304" pitchFamily="18" charset="0"/>
              </a:rPr>
              <a:t>niepodległość </a:t>
            </a:r>
            <a:r>
              <a:rPr lang="pl-PL" sz="4200" dirty="0">
                <a:latin typeface="Times New Roman" panose="02020603050405020304" pitchFamily="18" charset="0"/>
                <a:cs typeface="Times New Roman" panose="02020603050405020304" pitchFamily="18" charset="0"/>
              </a:rPr>
              <a:t>i </a:t>
            </a:r>
            <a:r>
              <a:rPr lang="pl-PL" sz="4200" dirty="0" smtClean="0">
                <a:latin typeface="Times New Roman" panose="02020603050405020304" pitchFamily="18" charset="0"/>
                <a:cs typeface="Times New Roman" panose="02020603050405020304" pitchFamily="18" charset="0"/>
              </a:rPr>
              <a:t>sprawiedliwe granice </a:t>
            </a:r>
            <a:r>
              <a:rPr lang="pl-PL" sz="4200" dirty="0">
                <a:latin typeface="Times New Roman" panose="02020603050405020304" pitchFamily="18" charset="0"/>
                <a:cs typeface="Times New Roman" panose="02020603050405020304" pitchFamily="18" charset="0"/>
              </a:rPr>
              <a:t>Rzeczypospolitej. Zwycięstwo w wojnie </a:t>
            </a:r>
            <a:r>
              <a:rPr lang="pl-PL" sz="4200" dirty="0" smtClean="0">
                <a:latin typeface="Times New Roman" panose="02020603050405020304" pitchFamily="18" charset="0"/>
                <a:cs typeface="Times New Roman" panose="02020603050405020304" pitchFamily="18" charset="0"/>
              </a:rPr>
              <a:t>z Rosją radziecką </a:t>
            </a:r>
            <a:r>
              <a:rPr lang="pl-PL" sz="4200" dirty="0">
                <a:latin typeface="Times New Roman" panose="02020603050405020304" pitchFamily="18" charset="0"/>
                <a:cs typeface="Times New Roman" panose="02020603050405020304" pitchFamily="18" charset="0"/>
              </a:rPr>
              <a:t>to </a:t>
            </a:r>
            <a:r>
              <a:rPr lang="pl-PL" sz="4200" dirty="0" smtClean="0">
                <a:latin typeface="Times New Roman" panose="02020603050405020304" pitchFamily="18" charset="0"/>
                <a:cs typeface="Times New Roman" panose="02020603050405020304" pitchFamily="18" charset="0"/>
              </a:rPr>
              <a:t>największy </a:t>
            </a:r>
            <a:r>
              <a:rPr lang="pl-PL" sz="4200" dirty="0">
                <a:latin typeface="Times New Roman" panose="02020603050405020304" pitchFamily="18" charset="0"/>
                <a:cs typeface="Times New Roman" panose="02020603050405020304" pitchFamily="18" charset="0"/>
              </a:rPr>
              <a:t>sukces polskiego oręża w </a:t>
            </a:r>
            <a:r>
              <a:rPr lang="pl-PL" sz="4200" dirty="0" smtClean="0">
                <a:latin typeface="Times New Roman" panose="02020603050405020304" pitchFamily="18" charset="0"/>
                <a:cs typeface="Times New Roman" panose="02020603050405020304" pitchFamily="18" charset="0"/>
              </a:rPr>
              <a:t>XX wieku. Bitwa warszawska nazwana została przez </a:t>
            </a:r>
            <a:r>
              <a:rPr lang="pl-PL" sz="4200" dirty="0">
                <a:latin typeface="Times New Roman" panose="02020603050405020304" pitchFamily="18" charset="0"/>
                <a:cs typeface="Times New Roman" panose="02020603050405020304" pitchFamily="18" charset="0"/>
              </a:rPr>
              <a:t>lorda </a:t>
            </a:r>
            <a:r>
              <a:rPr lang="pl-PL" sz="4200" dirty="0" err="1">
                <a:latin typeface="Times New Roman" panose="02020603050405020304" pitchFamily="18" charset="0"/>
                <a:cs typeface="Times New Roman" panose="02020603050405020304" pitchFamily="18" charset="0"/>
              </a:rPr>
              <a:t>D'Abernona</a:t>
            </a:r>
            <a:r>
              <a:rPr lang="pl-PL" sz="4200" dirty="0">
                <a:latin typeface="Times New Roman" panose="02020603050405020304" pitchFamily="18" charset="0"/>
                <a:cs typeface="Times New Roman" panose="02020603050405020304" pitchFamily="18" charset="0"/>
              </a:rPr>
              <a:t> "osiemnastą decydującą bitwą w dziejach świata". </a:t>
            </a:r>
            <a:r>
              <a:rPr lang="pl-PL" sz="4200" dirty="0" smtClean="0">
                <a:latin typeface="Times New Roman" panose="02020603050405020304" pitchFamily="18" charset="0"/>
                <a:cs typeface="Times New Roman" panose="02020603050405020304" pitchFamily="18" charset="0"/>
              </a:rPr>
              <a:t>Zamieszczone </a:t>
            </a:r>
            <a:r>
              <a:rPr lang="pl-PL" sz="4200" dirty="0" smtClean="0">
                <a:latin typeface="Times New Roman" panose="02020603050405020304" pitchFamily="18" charset="0"/>
                <a:cs typeface="Times New Roman" panose="02020603050405020304" pitchFamily="18" charset="0"/>
              </a:rPr>
              <a:t/>
            </a:r>
            <a:br>
              <a:rPr lang="pl-PL" sz="4200" dirty="0" smtClean="0">
                <a:latin typeface="Times New Roman" panose="02020603050405020304" pitchFamily="18" charset="0"/>
                <a:cs typeface="Times New Roman" panose="02020603050405020304" pitchFamily="18" charset="0"/>
              </a:rPr>
            </a:br>
            <a:r>
              <a:rPr lang="pl-PL" sz="4200" dirty="0" smtClean="0">
                <a:latin typeface="Times New Roman" panose="02020603050405020304" pitchFamily="18" charset="0"/>
                <a:cs typeface="Times New Roman" panose="02020603050405020304" pitchFamily="18" charset="0"/>
              </a:rPr>
              <a:t>w </a:t>
            </a:r>
            <a:r>
              <a:rPr lang="pl-PL" sz="4200" dirty="0">
                <a:latin typeface="Times New Roman" panose="02020603050405020304" pitchFamily="18" charset="0"/>
                <a:cs typeface="Times New Roman" panose="02020603050405020304" pitchFamily="18" charset="0"/>
              </a:rPr>
              <a:t>niniejszym tomie teksty autorstwa lubelskich historyków koncentrują się przede wszystkim na różnych aspektach natury politycznej związanych z przebiegiem wojny polsko-bolszewickiej. Część z nich stanowi podsumowanie dotychczasowego stanu badań, inne są poświęcone mniej znanym osobom i wydarzeniom. </a:t>
            </a:r>
            <a:r>
              <a:rPr lang="pl-PL" sz="4200" dirty="0" smtClean="0">
                <a:latin typeface="Times New Roman" panose="02020603050405020304" pitchFamily="18" charset="0"/>
                <a:cs typeface="Times New Roman" panose="02020603050405020304" pitchFamily="18" charset="0"/>
              </a:rPr>
              <a:t>Pozycja ta to znakomite uzupełnienie wiedzy dla tych, którzy chcą ją poszerzyć jak również dla tych, którzy przygodę z historią dopiero zaczynają.</a:t>
            </a:r>
            <a:endParaRPr lang="pl-PL" sz="4200" dirty="0" smtClean="0">
              <a:latin typeface="Times New Roman" panose="02020603050405020304" pitchFamily="18" charset="0"/>
              <a:cs typeface="Times New Roman" panose="02020603050405020304" pitchFamily="18" charset="0"/>
              <a:hlinkClick r:id="rId3"/>
            </a:endParaRPr>
          </a:p>
          <a:p>
            <a:pPr marL="0" indent="0">
              <a:buNone/>
            </a:pPr>
            <a:endParaRPr lang="pl-PL" dirty="0" smtClean="0">
              <a:hlinkClick r:id="rId3"/>
            </a:endParaRPr>
          </a:p>
          <a:p>
            <a:pPr marL="0" indent="0">
              <a:buNone/>
            </a:pPr>
            <a:endParaRPr lang="pl-PL" dirty="0">
              <a:hlinkClick r:id="rId3"/>
            </a:endParaRPr>
          </a:p>
          <a:p>
            <a:pPr marL="0" indent="0">
              <a:buNone/>
            </a:pPr>
            <a:r>
              <a:rPr lang="pl-PL" sz="5600" dirty="0" smtClean="0">
                <a:hlinkClick r:id="rId3"/>
              </a:rPr>
              <a:t>https</a:t>
            </a:r>
            <a:r>
              <a:rPr lang="pl-PL" sz="5600" dirty="0">
                <a:hlinkClick r:id="rId3"/>
              </a:rPr>
              <a:t>://opac.pbw.org.pl/integro/852300861762/ksiazka/rok-1920</a:t>
            </a:r>
            <a:endParaRPr lang="pl-PL" sz="5600" dirty="0"/>
          </a:p>
        </p:txBody>
      </p:sp>
    </p:spTree>
    <p:extLst>
      <p:ext uri="{BB962C8B-B14F-4D97-AF65-F5344CB8AC3E}">
        <p14:creationId xmlns:p14="http://schemas.microsoft.com/office/powerpoint/2010/main" val="3120836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rPr>
              <a:t>Orzeł biały, czerwona gwiazda /</a:t>
            </a:r>
            <a:r>
              <a:rPr lang="pl-PL" sz="2800" b="1" dirty="0" err="1" smtClean="0">
                <a:effectLst>
                  <a:outerShdw blurRad="38100" dist="38100" dir="2700000" algn="tl">
                    <a:srgbClr val="000000">
                      <a:alpha val="43137"/>
                    </a:srgbClr>
                  </a:outerShdw>
                </a:effectLst>
              </a:rPr>
              <a:t>norman</a:t>
            </a:r>
            <a:r>
              <a:rPr lang="pl-PL" sz="2800" b="1" dirty="0" smtClean="0">
                <a:effectLst>
                  <a:outerShdw blurRad="38100" dist="38100" dir="2700000" algn="tl">
                    <a:srgbClr val="000000">
                      <a:alpha val="43137"/>
                    </a:srgbClr>
                  </a:outerShdw>
                </a:effectLst>
              </a:rPr>
              <a:t> </a:t>
            </a:r>
            <a:r>
              <a:rPr lang="pl-PL" sz="2800" b="1" dirty="0" err="1" smtClean="0">
                <a:effectLst>
                  <a:outerShdw blurRad="38100" dist="38100" dir="2700000" algn="tl">
                    <a:srgbClr val="000000">
                      <a:alpha val="43137"/>
                    </a:srgbClr>
                  </a:outerShdw>
                </a:effectLst>
              </a:rPr>
              <a:t>davies</a:t>
            </a:r>
            <a:r>
              <a:rPr lang="pl-PL" sz="2800" b="1" dirty="0" smtClean="0">
                <a:effectLst>
                  <a:outerShdw blurRad="38100" dist="38100" dir="2700000" algn="tl">
                    <a:srgbClr val="000000">
                      <a:alpha val="43137"/>
                    </a:srgbClr>
                  </a:outerShdw>
                </a:effectLst>
              </a:rPr>
              <a:t>. – </a:t>
            </a:r>
            <a:r>
              <a:rPr lang="pl-PL" sz="2800" b="1" dirty="0" err="1" smtClean="0">
                <a:effectLst>
                  <a:outerShdw blurRad="38100" dist="38100" dir="2700000" algn="tl">
                    <a:srgbClr val="000000">
                      <a:alpha val="43137"/>
                    </a:srgbClr>
                  </a:outerShdw>
                </a:effectLst>
              </a:rPr>
              <a:t>kraków</a:t>
            </a:r>
            <a:r>
              <a:rPr lang="pl-PL" sz="2800" b="1" dirty="0" smtClean="0">
                <a:effectLst>
                  <a:outerShdw blurRad="38100" dist="38100" dir="2700000" algn="tl">
                    <a:srgbClr val="000000">
                      <a:alpha val="43137"/>
                    </a:srgbClr>
                  </a:outerShdw>
                </a:effectLst>
              </a:rPr>
              <a:t> 1998.</a:t>
            </a:r>
            <a:br>
              <a:rPr lang="pl-PL" sz="2800" b="1" dirty="0" smtClean="0">
                <a:effectLst>
                  <a:outerShdw blurRad="38100" dist="38100" dir="2700000" algn="tl">
                    <a:srgbClr val="000000">
                      <a:alpha val="43137"/>
                    </a:srgbClr>
                  </a:outerShdw>
                </a:effectLst>
              </a:rPr>
            </a:br>
            <a:endParaRPr lang="pl-PL" sz="2800" b="1" dirty="0">
              <a:effectLst>
                <a:outerShdw blurRad="38100" dist="38100" dir="2700000" algn="tl">
                  <a:srgbClr val="000000">
                    <a:alpha val="43137"/>
                  </a:srgbClr>
                </a:outerShdw>
              </a:effectLst>
            </a:endParaRPr>
          </a:p>
        </p:txBody>
      </p:sp>
      <p:sp>
        <p:nvSpPr>
          <p:cNvPr id="4" name="Symbol zastępczy zawartości 3"/>
          <p:cNvSpPr>
            <a:spLocks noGrp="1"/>
          </p:cNvSpPr>
          <p:nvPr>
            <p:ph sz="half" idx="2"/>
          </p:nvPr>
        </p:nvSpPr>
        <p:spPr/>
        <p:txBody>
          <a:bodyPr>
            <a:normAutofit fontScale="32500" lnSpcReduction="20000"/>
          </a:bodyPr>
          <a:lstStyle/>
          <a:p>
            <a:pPr marL="0" indent="0" algn="just">
              <a:lnSpc>
                <a:spcPct val="170000"/>
              </a:lnSpc>
              <a:buNone/>
            </a:pPr>
            <a:r>
              <a:rPr lang="pl-PL" sz="3700" dirty="0" smtClean="0">
                <a:latin typeface="Times New Roman" panose="02020603050405020304" pitchFamily="18" charset="0"/>
                <a:cs typeface="Times New Roman" panose="02020603050405020304" pitchFamily="18" charset="0"/>
              </a:rPr>
              <a:t>Książka Normana Daviesa ukazuje </a:t>
            </a:r>
            <a:r>
              <a:rPr lang="pl-PL" sz="3700" dirty="0">
                <a:latin typeface="Times New Roman" panose="02020603050405020304" pitchFamily="18" charset="0"/>
                <a:cs typeface="Times New Roman" panose="02020603050405020304" pitchFamily="18" charset="0"/>
              </a:rPr>
              <a:t> </a:t>
            </a:r>
            <a:r>
              <a:rPr lang="pl-PL" sz="3700" dirty="0" smtClean="0">
                <a:latin typeface="Times New Roman" panose="02020603050405020304" pitchFamily="18" charset="0"/>
                <a:cs typeface="Times New Roman" panose="02020603050405020304" pitchFamily="18" charset="0"/>
              </a:rPr>
              <a:t>wojnę, która zmieniła bieg dwudziestego wieku. W klasycznym studium autor </a:t>
            </a:r>
            <a:r>
              <a:rPr lang="pl-PL" sz="3700" dirty="0">
                <a:latin typeface="Times New Roman" panose="02020603050405020304" pitchFamily="18" charset="0"/>
                <a:cs typeface="Times New Roman" panose="02020603050405020304" pitchFamily="18" charset="0"/>
              </a:rPr>
              <a:t>roztacza przed czytelnikiem historycznie </a:t>
            </a:r>
            <a:r>
              <a:rPr lang="pl-PL" sz="3700" dirty="0" smtClean="0">
                <a:latin typeface="Times New Roman" panose="02020603050405020304" pitchFamily="18" charset="0"/>
                <a:cs typeface="Times New Roman" panose="02020603050405020304" pitchFamily="18" charset="0"/>
              </a:rPr>
              <a:t>w </a:t>
            </a:r>
            <a:r>
              <a:rPr lang="pl-PL" sz="3700" dirty="0">
                <a:latin typeface="Times New Roman" panose="02020603050405020304" pitchFamily="18" charset="0"/>
                <a:cs typeface="Times New Roman" panose="02020603050405020304" pitchFamily="18" charset="0"/>
              </a:rPr>
              <a:t>przystępny w </a:t>
            </a:r>
            <a:r>
              <a:rPr lang="pl-PL" sz="3700" dirty="0" smtClean="0">
                <a:latin typeface="Times New Roman" panose="02020603050405020304" pitchFamily="18" charset="0"/>
                <a:cs typeface="Times New Roman" panose="02020603050405020304" pitchFamily="18" charset="0"/>
              </a:rPr>
              <a:t>odbiorze obraz całości wojny polsko-bolszewickiej.</a:t>
            </a:r>
            <a:r>
              <a:rPr lang="pl-PL" sz="3700" dirty="0">
                <a:latin typeface="Times New Roman" panose="02020603050405020304" pitchFamily="18" charset="0"/>
                <a:cs typeface="Times New Roman" panose="02020603050405020304" pitchFamily="18" charset="0"/>
              </a:rPr>
              <a:t> </a:t>
            </a:r>
            <a:r>
              <a:rPr lang="pl-PL" sz="3700" dirty="0" smtClean="0">
                <a:latin typeface="Times New Roman" panose="02020603050405020304" pitchFamily="18" charset="0"/>
                <a:cs typeface="Times New Roman" panose="02020603050405020304" pitchFamily="18" charset="0"/>
              </a:rPr>
              <a:t>Brytyjski </a:t>
            </a:r>
            <a:r>
              <a:rPr lang="pl-PL" sz="3700" dirty="0">
                <a:latin typeface="Times New Roman" panose="02020603050405020304" pitchFamily="18" charset="0"/>
                <a:cs typeface="Times New Roman" panose="02020603050405020304" pitchFamily="18" charset="0"/>
              </a:rPr>
              <a:t>historyk </a:t>
            </a:r>
            <a:r>
              <a:rPr lang="pl-PL" sz="3700" dirty="0" smtClean="0">
                <a:latin typeface="Times New Roman" panose="02020603050405020304" pitchFamily="18" charset="0"/>
                <a:cs typeface="Times New Roman" panose="02020603050405020304" pitchFamily="18" charset="0"/>
              </a:rPr>
              <a:t> </a:t>
            </a:r>
            <a:r>
              <a:rPr lang="pl-PL" sz="3700" dirty="0">
                <a:latin typeface="Times New Roman" panose="02020603050405020304" pitchFamily="18" charset="0"/>
                <a:cs typeface="Times New Roman" panose="02020603050405020304" pitchFamily="18" charset="0"/>
              </a:rPr>
              <a:t>odtwarza przebieg </a:t>
            </a:r>
            <a:r>
              <a:rPr lang="pl-PL" sz="3700" dirty="0" smtClean="0">
                <a:latin typeface="Times New Roman" panose="02020603050405020304" pitchFamily="18" charset="0"/>
                <a:cs typeface="Times New Roman" panose="02020603050405020304" pitchFamily="18" charset="0"/>
              </a:rPr>
              <a:t> </a:t>
            </a:r>
            <a:r>
              <a:rPr lang="pl-PL" sz="3700" dirty="0">
                <a:latin typeface="Times New Roman" panose="02020603050405020304" pitchFamily="18" charset="0"/>
                <a:cs typeface="Times New Roman" panose="02020603050405020304" pitchFamily="18" charset="0"/>
              </a:rPr>
              <a:t>kampanii </a:t>
            </a:r>
            <a:r>
              <a:rPr lang="pl-PL" sz="3700" dirty="0" smtClean="0">
                <a:latin typeface="Times New Roman" panose="02020603050405020304" pitchFamily="18" charset="0"/>
                <a:cs typeface="Times New Roman" panose="02020603050405020304" pitchFamily="18" charset="0"/>
              </a:rPr>
              <a:t/>
            </a:r>
            <a:br>
              <a:rPr lang="pl-PL" sz="3700" dirty="0" smtClean="0">
                <a:latin typeface="Times New Roman" panose="02020603050405020304" pitchFamily="18" charset="0"/>
                <a:cs typeface="Times New Roman" panose="02020603050405020304" pitchFamily="18" charset="0"/>
              </a:rPr>
            </a:br>
            <a:r>
              <a:rPr lang="pl-PL" sz="3700" dirty="0" smtClean="0">
                <a:latin typeface="Times New Roman" panose="02020603050405020304" pitchFamily="18" charset="0"/>
                <a:cs typeface="Times New Roman" panose="02020603050405020304" pitchFamily="18" charset="0"/>
              </a:rPr>
              <a:t>i </a:t>
            </a:r>
            <a:r>
              <a:rPr lang="pl-PL" sz="3700" dirty="0">
                <a:latin typeface="Times New Roman" panose="02020603050405020304" pitchFamily="18" charset="0"/>
                <a:cs typeface="Times New Roman" panose="02020603050405020304" pitchFamily="18" charset="0"/>
              </a:rPr>
              <a:t>bitew, </a:t>
            </a:r>
            <a:r>
              <a:rPr lang="pl-PL" sz="3700" dirty="0" smtClean="0">
                <a:latin typeface="Times New Roman" panose="02020603050405020304" pitchFamily="18" charset="0"/>
                <a:cs typeface="Times New Roman" panose="02020603050405020304" pitchFamily="18" charset="0"/>
              </a:rPr>
              <a:t>obrazuje </a:t>
            </a:r>
            <a:r>
              <a:rPr lang="pl-PL" sz="3700" dirty="0">
                <a:latin typeface="Times New Roman" panose="02020603050405020304" pitchFamily="18" charset="0"/>
                <a:cs typeface="Times New Roman" panose="02020603050405020304" pitchFamily="18" charset="0"/>
              </a:rPr>
              <a:t>polityczny </a:t>
            </a:r>
            <a:r>
              <a:rPr lang="pl-PL" sz="3700" dirty="0" smtClean="0">
                <a:latin typeface="Times New Roman" panose="02020603050405020304" pitchFamily="18" charset="0"/>
                <a:cs typeface="Times New Roman" panose="02020603050405020304" pitchFamily="18" charset="0"/>
              </a:rPr>
              <a:t> </a:t>
            </a:r>
            <a:r>
              <a:rPr lang="pl-PL" sz="3700" dirty="0">
                <a:latin typeface="Times New Roman" panose="02020603050405020304" pitchFamily="18" charset="0"/>
                <a:cs typeface="Times New Roman" panose="02020603050405020304" pitchFamily="18" charset="0"/>
              </a:rPr>
              <a:t>kontekst działań </a:t>
            </a:r>
            <a:r>
              <a:rPr lang="pl-PL" sz="3700" dirty="0" smtClean="0">
                <a:latin typeface="Times New Roman" panose="02020603050405020304" pitchFamily="18" charset="0"/>
                <a:cs typeface="Times New Roman" panose="02020603050405020304" pitchFamily="18" charset="0"/>
              </a:rPr>
              <a:t> </a:t>
            </a:r>
            <a:r>
              <a:rPr lang="pl-PL" sz="3700" dirty="0">
                <a:latin typeface="Times New Roman" panose="02020603050405020304" pitchFamily="18" charset="0"/>
                <a:cs typeface="Times New Roman" panose="02020603050405020304" pitchFamily="18" charset="0"/>
              </a:rPr>
              <a:t>i </a:t>
            </a:r>
            <a:r>
              <a:rPr lang="pl-PL" sz="3700" dirty="0" smtClean="0">
                <a:latin typeface="Times New Roman" panose="02020603050405020304" pitchFamily="18" charset="0"/>
                <a:cs typeface="Times New Roman" panose="02020603050405020304" pitchFamily="18" charset="0"/>
              </a:rPr>
              <a:t>argumentuje, w jaki sposób dokonało się zwycięstwo Polski nad czerwonoarmistami. Opracowanie Daviesa to jedno z najlepszych obcojęzycznych opracowań dotyczących tego okresu.  Każdy </a:t>
            </a:r>
            <a:r>
              <a:rPr lang="pl-PL" sz="3700" dirty="0">
                <a:latin typeface="Times New Roman" panose="02020603050405020304" pitchFamily="18" charset="0"/>
                <a:cs typeface="Times New Roman" panose="02020603050405020304" pitchFamily="18" charset="0"/>
              </a:rPr>
              <a:t>zainteresowany polską historią, powinien tę książkę przeczytać.</a:t>
            </a:r>
          </a:p>
          <a:p>
            <a:pPr marL="0" indent="0">
              <a:buNone/>
            </a:pPr>
            <a:endParaRPr lang="pl-PL" sz="1600" dirty="0">
              <a:hlinkClick r:id="rId2"/>
            </a:endParaRPr>
          </a:p>
          <a:p>
            <a:pPr marL="0" indent="0">
              <a:buNone/>
            </a:pPr>
            <a:endParaRPr lang="pl-PL" sz="2200" dirty="0">
              <a:hlinkClick r:id="rId2"/>
            </a:endParaRPr>
          </a:p>
          <a:p>
            <a:pPr marL="0" indent="0">
              <a:buNone/>
            </a:pPr>
            <a:r>
              <a:rPr lang="pl-PL" sz="4300" dirty="0" smtClean="0">
                <a:latin typeface="Times New Roman" panose="02020603050405020304" pitchFamily="18" charset="0"/>
                <a:cs typeface="Times New Roman" panose="02020603050405020304" pitchFamily="18" charset="0"/>
                <a:hlinkClick r:id="rId2"/>
              </a:rPr>
              <a:t>https</a:t>
            </a:r>
            <a:r>
              <a:rPr lang="pl-PL" sz="4300" dirty="0">
                <a:latin typeface="Times New Roman" panose="02020603050405020304" pitchFamily="18" charset="0"/>
                <a:cs typeface="Times New Roman" panose="02020603050405020304" pitchFamily="18" charset="0"/>
                <a:hlinkClick r:id="rId2"/>
              </a:rPr>
              <a:t>://opac.pbw.org.pl/integro/851900463083/davies-norman/orzel-bialy-czerwona-gwiazda</a:t>
            </a:r>
            <a:endParaRPr lang="pl-PL" sz="4300" dirty="0">
              <a:latin typeface="Times New Roman" panose="02020603050405020304" pitchFamily="18" charset="0"/>
              <a:cs typeface="Times New Roman" panose="02020603050405020304" pitchFamily="18" charset="0"/>
            </a:endParaRPr>
          </a:p>
          <a:p>
            <a:endParaRPr lang="pl-PL" sz="4300" dirty="0" smtClean="0">
              <a:latin typeface="Times New Roman" panose="02020603050405020304" pitchFamily="18" charset="0"/>
              <a:cs typeface="Times New Roman" panose="02020603050405020304" pitchFamily="18" charset="0"/>
            </a:endParaRPr>
          </a:p>
          <a:p>
            <a:endParaRPr lang="pl-PL" sz="3500" dirty="0">
              <a:latin typeface="Times New Roman" panose="02020603050405020304" pitchFamily="18" charset="0"/>
              <a:cs typeface="Times New Roman" panose="02020603050405020304" pitchFamily="18" charset="0"/>
            </a:endParaRPr>
          </a:p>
        </p:txBody>
      </p:sp>
      <p:pic>
        <p:nvPicPr>
          <p:cNvPr id="7" name="Symbol zastępczy zawartości 6"/>
          <p:cNvPicPr>
            <a:picLocks noGrp="1" noChangeAspect="1"/>
          </p:cNvPicPr>
          <p:nvPr>
            <p:ph sz="half" idx="1"/>
          </p:nvPr>
        </p:nvPicPr>
        <p:blipFill>
          <a:blip r:embed="rId3"/>
          <a:stretch>
            <a:fillRect/>
          </a:stretch>
        </p:blipFill>
        <p:spPr>
          <a:xfrm>
            <a:off x="1828800" y="1752110"/>
            <a:ext cx="3493688" cy="3977640"/>
          </a:xfrm>
          <a:prstGeom prst="rect">
            <a:avLst/>
          </a:prstGeom>
        </p:spPr>
      </p:pic>
    </p:spTree>
    <p:extLst>
      <p:ext uri="{BB962C8B-B14F-4D97-AF65-F5344CB8AC3E}">
        <p14:creationId xmlns:p14="http://schemas.microsoft.com/office/powerpoint/2010/main" val="99002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Wojna polsko-radziecka 1918-1920/ Andrzej </a:t>
            </a:r>
            <a:r>
              <a:rPr lang="pl-PL" sz="2800" b="1" dirty="0" err="1" smtClean="0">
                <a:effectLst>
                  <a:outerShdw blurRad="38100" dist="38100" dir="2700000" algn="tl">
                    <a:srgbClr val="000000">
                      <a:alpha val="43137"/>
                    </a:srgbClr>
                  </a:outerShdw>
                </a:effectLst>
                <a:latin typeface="+mn-lt"/>
              </a:rPr>
              <a:t>leszek</a:t>
            </a:r>
            <a:r>
              <a:rPr lang="pl-PL" sz="2800" b="1" dirty="0" smtClean="0">
                <a:effectLst>
                  <a:outerShdw blurRad="38100" dist="38100" dir="2700000" algn="tl">
                    <a:srgbClr val="000000">
                      <a:alpha val="43137"/>
                    </a:srgbClr>
                  </a:outerShdw>
                </a:effectLst>
                <a:latin typeface="+mn-lt"/>
              </a:rPr>
              <a:t> </a:t>
            </a:r>
            <a:r>
              <a:rPr lang="pl-PL" sz="2800" b="1" dirty="0" err="1" smtClean="0">
                <a:effectLst>
                  <a:outerShdw blurRad="38100" dist="38100" dir="2700000" algn="tl">
                    <a:srgbClr val="000000">
                      <a:alpha val="43137"/>
                    </a:srgbClr>
                  </a:outerShdw>
                </a:effectLst>
                <a:latin typeface="+mn-lt"/>
              </a:rPr>
              <a:t>szcześniak</a:t>
            </a:r>
            <a:endParaRPr lang="pl-PL" sz="2800" b="1" dirty="0">
              <a:effectLst>
                <a:outerShdw blurRad="38100" dist="38100" dir="2700000" algn="tl">
                  <a:srgbClr val="000000">
                    <a:alpha val="43137"/>
                  </a:srgbClr>
                </a:outerShdw>
              </a:effectLst>
              <a:latin typeface="+mn-lt"/>
            </a:endParaRPr>
          </a:p>
        </p:txBody>
      </p:sp>
      <p:pic>
        <p:nvPicPr>
          <p:cNvPr id="5" name="Symbol zastępczy zawartości 4"/>
          <p:cNvPicPr>
            <a:picLocks noGrp="1" noChangeAspect="1"/>
          </p:cNvPicPr>
          <p:nvPr>
            <p:ph sz="half" idx="1"/>
          </p:nvPr>
        </p:nvPicPr>
        <p:blipFill>
          <a:blip r:embed="rId2"/>
          <a:stretch>
            <a:fillRect/>
          </a:stretch>
        </p:blipFill>
        <p:spPr>
          <a:xfrm>
            <a:off x="1069975" y="2400101"/>
            <a:ext cx="4754563" cy="3565922"/>
          </a:xfrm>
          <a:prstGeom prst="rect">
            <a:avLst/>
          </a:prstGeom>
        </p:spPr>
      </p:pic>
      <p:sp>
        <p:nvSpPr>
          <p:cNvPr id="4" name="Symbol zastępczy zawartości 3"/>
          <p:cNvSpPr>
            <a:spLocks noGrp="1"/>
          </p:cNvSpPr>
          <p:nvPr>
            <p:ph sz="half" idx="2"/>
          </p:nvPr>
        </p:nvSpPr>
        <p:spPr/>
        <p:txBody>
          <a:bodyPr>
            <a:normAutofit/>
          </a:bodyPr>
          <a:lstStyle/>
          <a:p>
            <a:pPr marL="0" indent="0">
              <a:buNone/>
            </a:pPr>
            <a:endParaRPr lang="pl-PL" sz="1200" dirty="0">
              <a:latin typeface="Times New Roman" panose="02020603050405020304" pitchFamily="18" charset="0"/>
              <a:cs typeface="Times New Roman" panose="02020603050405020304" pitchFamily="18" charset="0"/>
              <a:hlinkClick r:id="rId3"/>
            </a:endParaRPr>
          </a:p>
          <a:p>
            <a:pPr marL="0" indent="0" algn="just">
              <a:lnSpc>
                <a:spcPct val="160000"/>
              </a:lnSpc>
              <a:buNone/>
            </a:pPr>
            <a:r>
              <a:rPr lang="pl-PL" sz="1200" dirty="0">
                <a:latin typeface="Times New Roman" panose="02020603050405020304" pitchFamily="18" charset="0"/>
                <a:cs typeface="Times New Roman" panose="02020603050405020304" pitchFamily="18" charset="0"/>
              </a:rPr>
              <a:t>To pozycja, </a:t>
            </a:r>
            <a:r>
              <a:rPr lang="pl-PL" sz="1200" dirty="0" smtClean="0">
                <a:latin typeface="Times New Roman" panose="02020603050405020304" pitchFamily="18" charset="0"/>
                <a:cs typeface="Times New Roman" panose="02020603050405020304" pitchFamily="18" charset="0"/>
              </a:rPr>
              <a:t> </a:t>
            </a:r>
            <a:r>
              <a:rPr lang="pl-PL" sz="1200" dirty="0">
                <a:latin typeface="Times New Roman" panose="02020603050405020304" pitchFamily="18" charset="0"/>
                <a:cs typeface="Times New Roman" panose="02020603050405020304" pitchFamily="18" charset="0"/>
              </a:rPr>
              <a:t>mogłaby stanowić "zestaw startowy" dla tych, </a:t>
            </a:r>
            <a:r>
              <a:rPr lang="pl-PL" sz="1200" dirty="0" smtClean="0">
                <a:latin typeface="Times New Roman" panose="02020603050405020304" pitchFamily="18" charset="0"/>
                <a:cs typeface="Times New Roman" panose="02020603050405020304" pitchFamily="18" charset="0"/>
              </a:rPr>
              <a:t>którzy chcą nabyć podstawowa wiedze dotycząca konfliktu polsko-bolszewickiego. Liczne cytaty przedstawiają opinie osób, biorących faktyczny udział </a:t>
            </a:r>
            <a:r>
              <a:rPr lang="pl-PL" sz="1200" dirty="0" smtClean="0">
                <a:latin typeface="Times New Roman" panose="02020603050405020304" pitchFamily="18" charset="0"/>
                <a:cs typeface="Times New Roman" panose="02020603050405020304" pitchFamily="18" charset="0"/>
              </a:rPr>
              <a:t/>
            </a:r>
            <a:br>
              <a:rPr lang="pl-PL" sz="1200" dirty="0" smtClean="0">
                <a:latin typeface="Times New Roman" panose="02020603050405020304" pitchFamily="18" charset="0"/>
                <a:cs typeface="Times New Roman" panose="02020603050405020304" pitchFamily="18" charset="0"/>
              </a:rPr>
            </a:br>
            <a:r>
              <a:rPr lang="pl-PL" sz="1200" dirty="0" smtClean="0">
                <a:latin typeface="Times New Roman" panose="02020603050405020304" pitchFamily="18" charset="0"/>
                <a:cs typeface="Times New Roman" panose="02020603050405020304" pitchFamily="18" charset="0"/>
              </a:rPr>
              <a:t>w </a:t>
            </a:r>
            <a:r>
              <a:rPr lang="pl-PL" sz="1200" dirty="0" smtClean="0">
                <a:latin typeface="Times New Roman" panose="02020603050405020304" pitchFamily="18" charset="0"/>
                <a:cs typeface="Times New Roman" panose="02020603050405020304" pitchFamily="18" charset="0"/>
              </a:rPr>
              <a:t>wydarzeniach : Piłsudskiego czy Tuchaczewskiego. </a:t>
            </a:r>
            <a:r>
              <a:rPr lang="pl-PL" sz="1200" dirty="0" smtClean="0">
                <a:latin typeface="Times New Roman" panose="02020603050405020304" pitchFamily="18" charset="0"/>
                <a:cs typeface="Times New Roman" panose="02020603050405020304" pitchFamily="18" charset="0"/>
              </a:rPr>
              <a:t>Czytelnik znajdzie tu </a:t>
            </a:r>
            <a:r>
              <a:rPr lang="pl-PL" sz="1200" dirty="0" smtClean="0">
                <a:latin typeface="Times New Roman" panose="02020603050405020304" pitchFamily="18" charset="0"/>
                <a:cs typeface="Times New Roman" panose="02020603050405020304" pitchFamily="18" charset="0"/>
              </a:rPr>
              <a:t>ogólny zarys konfliktu, co może stać się impulsem do dalszych poszukiwań.</a:t>
            </a:r>
            <a:endParaRPr lang="pl-PL" sz="1200" dirty="0">
              <a:latin typeface="Times New Roman" panose="02020603050405020304" pitchFamily="18" charset="0"/>
              <a:cs typeface="Times New Roman" panose="02020603050405020304" pitchFamily="18" charset="0"/>
              <a:hlinkClick r:id="rId3"/>
            </a:endParaRPr>
          </a:p>
          <a:p>
            <a:pPr marL="0" indent="0">
              <a:buNone/>
            </a:pPr>
            <a:endParaRPr lang="pl-PL" sz="1600" dirty="0" smtClean="0">
              <a:hlinkClick r:id="rId3"/>
            </a:endParaRPr>
          </a:p>
          <a:p>
            <a:pPr marL="0" indent="0">
              <a:buNone/>
            </a:pPr>
            <a:endParaRPr lang="pl-PL" sz="1600" dirty="0">
              <a:hlinkClick r:id="rId3"/>
            </a:endParaRPr>
          </a:p>
          <a:p>
            <a:pPr marL="0" indent="0">
              <a:buNone/>
            </a:pPr>
            <a:r>
              <a:rPr lang="pl-PL" sz="1400" dirty="0" smtClean="0">
                <a:hlinkClick r:id="rId3"/>
              </a:rPr>
              <a:t>https</a:t>
            </a:r>
            <a:r>
              <a:rPr lang="pl-PL" sz="1400" dirty="0">
                <a:hlinkClick r:id="rId3"/>
              </a:rPr>
              <a:t>://opac.pbw.org.pl/integro/851900524227/szczesniak-andrzej-leszek/wojna-polsko-radziecka-1918-1920</a:t>
            </a:r>
            <a:endParaRPr lang="pl-PL" sz="1400" dirty="0"/>
          </a:p>
        </p:txBody>
      </p:sp>
    </p:spTree>
    <p:extLst>
      <p:ext uri="{BB962C8B-B14F-4D97-AF65-F5344CB8AC3E}">
        <p14:creationId xmlns:p14="http://schemas.microsoft.com/office/powerpoint/2010/main" val="4091325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Rok 1920/Józef Piłsudski ; pochód za Wisłę/ Michaił Tuchaczewski. – łódź 1989.</a:t>
            </a:r>
            <a:endParaRPr lang="pl-PL" sz="2800" b="1" dirty="0">
              <a:effectLst>
                <a:outerShdw blurRad="38100" dist="38100" dir="2700000" algn="tl">
                  <a:srgbClr val="000000">
                    <a:alpha val="43137"/>
                  </a:srgbClr>
                </a:outerShdw>
              </a:effectLst>
              <a:latin typeface="+mn-lt"/>
            </a:endParaRPr>
          </a:p>
        </p:txBody>
      </p:sp>
      <p:pic>
        <p:nvPicPr>
          <p:cNvPr id="5" name="Symbol zastępczy zawartości 4"/>
          <p:cNvPicPr>
            <a:picLocks noGrp="1" noChangeAspect="1"/>
          </p:cNvPicPr>
          <p:nvPr>
            <p:ph sz="half" idx="1"/>
          </p:nvPr>
        </p:nvPicPr>
        <p:blipFill>
          <a:blip r:embed="rId2"/>
          <a:stretch>
            <a:fillRect/>
          </a:stretch>
        </p:blipFill>
        <p:spPr>
          <a:xfrm>
            <a:off x="1069848" y="2194560"/>
            <a:ext cx="3075709" cy="4368905"/>
          </a:xfrm>
          <a:prstGeom prst="rect">
            <a:avLst/>
          </a:prstGeom>
        </p:spPr>
      </p:pic>
      <p:sp>
        <p:nvSpPr>
          <p:cNvPr id="4" name="Symbol zastępczy zawartości 3"/>
          <p:cNvSpPr>
            <a:spLocks noGrp="1"/>
          </p:cNvSpPr>
          <p:nvPr>
            <p:ph sz="half" idx="2"/>
          </p:nvPr>
        </p:nvSpPr>
        <p:spPr/>
        <p:txBody>
          <a:bodyPr>
            <a:normAutofit fontScale="77500" lnSpcReduction="20000"/>
          </a:bodyPr>
          <a:lstStyle/>
          <a:p>
            <a:pPr marL="0" indent="0">
              <a:buNone/>
            </a:pPr>
            <a:endParaRPr lang="pl-PL" sz="1200" dirty="0" smtClean="0">
              <a:latin typeface="Times New Roman" panose="02020603050405020304" pitchFamily="18" charset="0"/>
              <a:cs typeface="Times New Roman" panose="02020603050405020304" pitchFamily="18" charset="0"/>
              <a:hlinkClick r:id="rId3"/>
            </a:endParaRPr>
          </a:p>
          <a:p>
            <a:pPr marL="0" lvl="0" indent="0" algn="just">
              <a:lnSpc>
                <a:spcPct val="170000"/>
              </a:lnSpc>
              <a:buClr>
                <a:srgbClr val="D34817">
                  <a:lumMod val="75000"/>
                </a:srgbClr>
              </a:buClr>
              <a:buNone/>
            </a:pPr>
            <a:r>
              <a:rPr lang="pl-PL" sz="1400" dirty="0" smtClean="0">
                <a:solidFill>
                  <a:prstClr val="black"/>
                </a:solidFill>
                <a:latin typeface="Times New Roman" panose="02020603050405020304" pitchFamily="18" charset="0"/>
                <a:cs typeface="Times New Roman" panose="02020603050405020304" pitchFamily="18" charset="0"/>
              </a:rPr>
              <a:t>Dwa spojrzenia na wojnę 1920 roku. Zarówno wypowiedzi Piłsudskiego </a:t>
            </a:r>
            <a:r>
              <a:rPr lang="pl-PL" sz="1400" dirty="0" smtClean="0">
                <a:solidFill>
                  <a:prstClr val="black"/>
                </a:solidFill>
                <a:latin typeface="Times New Roman" panose="02020603050405020304" pitchFamily="18" charset="0"/>
                <a:cs typeface="Times New Roman" panose="02020603050405020304" pitchFamily="18" charset="0"/>
              </a:rPr>
              <a:t>jak</a:t>
            </a:r>
            <a:br>
              <a:rPr lang="pl-PL" sz="1400" dirty="0" smtClean="0">
                <a:solidFill>
                  <a:prstClr val="black"/>
                </a:solidFill>
                <a:latin typeface="Times New Roman" panose="02020603050405020304" pitchFamily="18" charset="0"/>
                <a:cs typeface="Times New Roman" panose="02020603050405020304" pitchFamily="18" charset="0"/>
              </a:rPr>
            </a:br>
            <a:r>
              <a:rPr lang="pl-PL" sz="1400" dirty="0" smtClean="0">
                <a:solidFill>
                  <a:prstClr val="black"/>
                </a:solidFill>
                <a:latin typeface="Times New Roman" panose="02020603050405020304" pitchFamily="18" charset="0"/>
                <a:cs typeface="Times New Roman" panose="02020603050405020304" pitchFamily="18" charset="0"/>
              </a:rPr>
              <a:t> </a:t>
            </a:r>
            <a:r>
              <a:rPr lang="pl-PL" sz="1400" dirty="0" smtClean="0">
                <a:solidFill>
                  <a:prstClr val="black"/>
                </a:solidFill>
                <a:latin typeface="Times New Roman" panose="02020603050405020304" pitchFamily="18" charset="0"/>
                <a:cs typeface="Times New Roman" panose="02020603050405020304" pitchFamily="18" charset="0"/>
              </a:rPr>
              <a:t>i Tuchaczewskiego traktowane są jako źródła historyczne. Historia ofensywy bolszewików ukazana jest z dwóch punktów widzenia, z jednej strony oczyma Michaiła Tuchaczewskiego, głównodowodzącego siłami sowieckimi, z drugiej strony marszałka Józefa Piłsudskiego. Zarówno Piłsudski jak i Tuchaczewski zawarli w swoich pismach subiektywny obraz zmagań podczas wojny polsko – bolszewickiej.  Praca Piłsudskiego była polemiką do wydanego wcześniej opracowania Tuchaczewskiego. Warto zapoznać się również i z takim podejściem do wydarzeń. historycznych</a:t>
            </a:r>
            <a:endParaRPr lang="pl-PL" sz="1400" dirty="0" smtClean="0">
              <a:hlinkClick r:id="rId3"/>
            </a:endParaRPr>
          </a:p>
          <a:p>
            <a:pPr marL="0" indent="0">
              <a:buNone/>
            </a:pPr>
            <a:endParaRPr lang="pl-PL" sz="1400" dirty="0">
              <a:hlinkClick r:id="rId3"/>
            </a:endParaRPr>
          </a:p>
          <a:p>
            <a:pPr marL="0" indent="0">
              <a:buNone/>
            </a:pPr>
            <a:endParaRPr lang="pl-PL" sz="1600" dirty="0">
              <a:hlinkClick r:id="rId3"/>
            </a:endParaRPr>
          </a:p>
          <a:p>
            <a:pPr marL="0" indent="0">
              <a:buNone/>
            </a:pPr>
            <a:r>
              <a:rPr lang="pl-PL" sz="1800" dirty="0" smtClean="0">
                <a:hlinkClick r:id="rId3"/>
              </a:rPr>
              <a:t>https</a:t>
            </a:r>
            <a:r>
              <a:rPr lang="pl-PL" sz="1800" dirty="0">
                <a:hlinkClick r:id="rId3"/>
              </a:rPr>
              <a:t>://opac.pbw.org.pl/integro/851900491534/pilsudski-jozef/rok-1920</a:t>
            </a:r>
            <a:endParaRPr lang="pl-PL" sz="1800" dirty="0"/>
          </a:p>
        </p:txBody>
      </p:sp>
    </p:spTree>
    <p:extLst>
      <p:ext uri="{BB962C8B-B14F-4D97-AF65-F5344CB8AC3E}">
        <p14:creationId xmlns:p14="http://schemas.microsoft.com/office/powerpoint/2010/main" val="53661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effectLst>
                  <a:outerShdw blurRad="38100" dist="38100" dir="2700000" algn="tl">
                    <a:srgbClr val="000000">
                      <a:alpha val="43137"/>
                    </a:srgbClr>
                  </a:outerShdw>
                </a:effectLst>
                <a:latin typeface="+mn-lt"/>
              </a:rPr>
              <a:t>Cud nad Wisłą : film dokumentalny. – warszawa 2008.</a:t>
            </a:r>
            <a:endParaRPr lang="pl-PL" sz="2800" b="1" dirty="0">
              <a:effectLst>
                <a:outerShdw blurRad="38100" dist="38100" dir="2700000" algn="tl">
                  <a:srgbClr val="000000">
                    <a:alpha val="43137"/>
                  </a:srgbClr>
                </a:outerShdw>
              </a:effectLst>
              <a:latin typeface="+mn-lt"/>
            </a:endParaRPr>
          </a:p>
        </p:txBody>
      </p:sp>
      <p:pic>
        <p:nvPicPr>
          <p:cNvPr id="5" name="Symbol zastępczy zawartości 4"/>
          <p:cNvPicPr>
            <a:picLocks noGrp="1" noChangeAspect="1"/>
          </p:cNvPicPr>
          <p:nvPr>
            <p:ph sz="half" idx="1"/>
          </p:nvPr>
        </p:nvPicPr>
        <p:blipFill>
          <a:blip r:embed="rId2"/>
          <a:stretch>
            <a:fillRect/>
          </a:stretch>
        </p:blipFill>
        <p:spPr>
          <a:xfrm>
            <a:off x="795921" y="2194560"/>
            <a:ext cx="5028618" cy="3771463"/>
          </a:xfrm>
          <a:prstGeom prst="rect">
            <a:avLst/>
          </a:prstGeom>
        </p:spPr>
      </p:pic>
      <p:sp>
        <p:nvSpPr>
          <p:cNvPr id="4" name="Symbol zastępczy zawartości 3"/>
          <p:cNvSpPr>
            <a:spLocks noGrp="1"/>
          </p:cNvSpPr>
          <p:nvPr>
            <p:ph sz="half" idx="2"/>
          </p:nvPr>
        </p:nvSpPr>
        <p:spPr/>
        <p:txBody>
          <a:bodyPr>
            <a:normAutofit/>
          </a:bodyPr>
          <a:lstStyle/>
          <a:p>
            <a:pPr marL="0" indent="0">
              <a:buNone/>
            </a:pPr>
            <a:endParaRPr lang="pl-PL" sz="1600" dirty="0" smtClean="0">
              <a:solidFill>
                <a:prstClr val="black"/>
              </a:solidFill>
              <a:latin typeface="Times New Roman" panose="02020603050405020304" pitchFamily="18" charset="0"/>
              <a:cs typeface="Times New Roman" panose="02020603050405020304" pitchFamily="18" charset="0"/>
            </a:endParaRPr>
          </a:p>
          <a:p>
            <a:pPr marL="0" indent="0" algn="just">
              <a:lnSpc>
                <a:spcPct val="160000"/>
              </a:lnSpc>
              <a:buNone/>
            </a:pPr>
            <a:r>
              <a:rPr lang="pl-PL" sz="1200" dirty="0" smtClean="0">
                <a:solidFill>
                  <a:prstClr val="black"/>
                </a:solidFill>
                <a:latin typeface="Times New Roman" panose="02020603050405020304" pitchFamily="18" charset="0"/>
                <a:cs typeface="Times New Roman" panose="02020603050405020304" pitchFamily="18" charset="0"/>
              </a:rPr>
              <a:t>Film pokazuje fragmenty dziejów Polski i Europy </a:t>
            </a:r>
            <a:br>
              <a:rPr lang="pl-PL" sz="1200" dirty="0" smtClean="0">
                <a:solidFill>
                  <a:prstClr val="black"/>
                </a:solidFill>
                <a:latin typeface="Times New Roman" panose="02020603050405020304" pitchFamily="18" charset="0"/>
                <a:cs typeface="Times New Roman" panose="02020603050405020304" pitchFamily="18" charset="0"/>
              </a:rPr>
            </a:br>
            <a:r>
              <a:rPr lang="pl-PL" sz="1200" dirty="0" smtClean="0">
                <a:solidFill>
                  <a:prstClr val="black"/>
                </a:solidFill>
                <a:latin typeface="Times New Roman" panose="02020603050405020304" pitchFamily="18" charset="0"/>
                <a:cs typeface="Times New Roman" panose="02020603050405020304" pitchFamily="18" charset="0"/>
              </a:rPr>
              <a:t>w latach 1917-1920. Tematem przewodnim jest bitwa warszawska, stoczona 15 sierpnia 1920 roku, zwana „cudem nad Wisłą’’. Film jest doskonałym materiałem edukacyjnym, do wykorzystania prze nauczycieli </a:t>
            </a:r>
            <a:br>
              <a:rPr lang="pl-PL" sz="1200" dirty="0" smtClean="0">
                <a:solidFill>
                  <a:prstClr val="black"/>
                </a:solidFill>
                <a:latin typeface="Times New Roman" panose="02020603050405020304" pitchFamily="18" charset="0"/>
                <a:cs typeface="Times New Roman" panose="02020603050405020304" pitchFamily="18" charset="0"/>
              </a:rPr>
            </a:br>
            <a:r>
              <a:rPr lang="pl-PL" sz="1200" dirty="0" smtClean="0">
                <a:solidFill>
                  <a:prstClr val="black"/>
                </a:solidFill>
                <a:latin typeface="Times New Roman" panose="02020603050405020304" pitchFamily="18" charset="0"/>
                <a:cs typeface="Times New Roman" panose="02020603050405020304" pitchFamily="18" charset="0"/>
              </a:rPr>
              <a:t>i wychowawców.</a:t>
            </a:r>
            <a:endParaRPr lang="pl-PL" sz="1200" dirty="0">
              <a:latin typeface="Times New Roman" panose="02020603050405020304" pitchFamily="18" charset="0"/>
              <a:cs typeface="Times New Roman" panose="02020603050405020304" pitchFamily="18" charset="0"/>
              <a:hlinkClick r:id="rId3"/>
            </a:endParaRPr>
          </a:p>
          <a:p>
            <a:pPr marL="0" indent="0">
              <a:buNone/>
            </a:pPr>
            <a:endParaRPr lang="pl-PL" dirty="0" smtClean="0">
              <a:hlinkClick r:id="rId3"/>
            </a:endParaRPr>
          </a:p>
          <a:p>
            <a:pPr marL="0" indent="0">
              <a:buNone/>
            </a:pPr>
            <a:endParaRPr lang="pl-PL" dirty="0" smtClean="0">
              <a:hlinkClick r:id="rId3"/>
            </a:endParaRPr>
          </a:p>
          <a:p>
            <a:pPr marL="0" indent="0">
              <a:buNone/>
            </a:pPr>
            <a:r>
              <a:rPr lang="pl-PL" sz="1400" dirty="0" smtClean="0">
                <a:hlinkClick r:id="rId3"/>
              </a:rPr>
              <a:t>https</a:t>
            </a:r>
            <a:r>
              <a:rPr lang="pl-PL" sz="1400" dirty="0">
                <a:hlinkClick r:id="rId3"/>
              </a:rPr>
              <a:t>://opac.pbw.org.pl/integro/852000633084/film/cud-nad-wisla</a:t>
            </a:r>
            <a:endParaRPr lang="pl-PL" sz="1400" dirty="0"/>
          </a:p>
        </p:txBody>
      </p:sp>
    </p:spTree>
    <p:extLst>
      <p:ext uri="{BB962C8B-B14F-4D97-AF65-F5344CB8AC3E}">
        <p14:creationId xmlns:p14="http://schemas.microsoft.com/office/powerpoint/2010/main" val="637715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10828" y="492945"/>
            <a:ext cx="10058400" cy="1609344"/>
          </a:xfrm>
        </p:spPr>
        <p:txBody>
          <a:bodyPr>
            <a:normAutofit/>
          </a:bodyPr>
          <a:lstStyle/>
          <a:p>
            <a:r>
              <a:rPr lang="pl-PL" sz="2800" b="1" dirty="0" smtClean="0">
                <a:effectLst>
                  <a:outerShdw blurRad="38100" dist="38100" dir="2700000" algn="tl">
                    <a:srgbClr val="000000">
                      <a:alpha val="43137"/>
                    </a:srgbClr>
                  </a:outerShdw>
                </a:effectLst>
                <a:latin typeface="+mn-lt"/>
              </a:rPr>
              <a:t>Pamiętnik adiutanta marszałka Piłsudskiego/Mieczysław Lepecki. – warszawa 1987.</a:t>
            </a:r>
            <a:endParaRPr lang="pl-PL" sz="2800" b="1" dirty="0">
              <a:effectLst>
                <a:outerShdw blurRad="38100" dist="38100" dir="2700000" algn="tl">
                  <a:srgbClr val="000000">
                    <a:alpha val="43137"/>
                  </a:srgbClr>
                </a:outerShdw>
              </a:effectLst>
              <a:latin typeface="+mn-lt"/>
            </a:endParaRPr>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8720" y="2351671"/>
            <a:ext cx="3027666" cy="4031021"/>
          </a:xfrm>
        </p:spPr>
      </p:pic>
      <p:sp>
        <p:nvSpPr>
          <p:cNvPr id="4" name="Symbol zastępczy zawartości 3"/>
          <p:cNvSpPr>
            <a:spLocks noGrp="1"/>
          </p:cNvSpPr>
          <p:nvPr>
            <p:ph sz="half" idx="2"/>
          </p:nvPr>
        </p:nvSpPr>
        <p:spPr/>
        <p:txBody>
          <a:bodyPr>
            <a:noAutofit/>
          </a:bodyPr>
          <a:lstStyle/>
          <a:p>
            <a:pPr marL="0" indent="0" algn="just">
              <a:lnSpc>
                <a:spcPct val="170000"/>
              </a:lnSpc>
              <a:buNone/>
            </a:pPr>
            <a:r>
              <a:rPr lang="pl-PL" sz="1100" dirty="0" smtClean="0">
                <a:solidFill>
                  <a:prstClr val="black"/>
                </a:solidFill>
                <a:latin typeface="Times New Roman" panose="02020603050405020304" pitchFamily="18" charset="0"/>
                <a:cs typeface="Times New Roman" panose="02020603050405020304" pitchFamily="18" charset="0"/>
              </a:rPr>
              <a:t>Pamiętnik adiutanta miał się ukazać  we wrześniu 1939 roku. Wojna jednak przerwała druk gotowego już tekstu. Zachował się jednak maszynopis, który posłużył później do pełnego wydania. Autor książki, bez reszty oddany marszałkowi, przedstawia go jako normalnego człowieka, z wadami i zaletami, zmęczonego odpowiedzialnością , jaka na nim spoczywała. Wspomnienia napisane są w taki sposób, aby czytelnicy nie znaleźli w osobie marszałka żadnych cech, które mogłyby położyć się cieniem na jego nieposzlakowanej wtedy opinii. Autor ukazuje codzienne życie, cytuje jego wypowiedzi, nie zawsze istotne dla historii lecz ważne dla ukazania wielowymiarowości postaci Józefa Piłsudskiego.</a:t>
            </a:r>
            <a:endParaRPr lang="pl-PL" sz="1200" dirty="0">
              <a:hlinkClick r:id="rId3"/>
            </a:endParaRPr>
          </a:p>
          <a:p>
            <a:pPr marL="0" indent="0">
              <a:buNone/>
            </a:pPr>
            <a:r>
              <a:rPr lang="pl-PL" sz="1200" dirty="0" smtClean="0">
                <a:hlinkClick r:id="rId3"/>
              </a:rPr>
              <a:t>https</a:t>
            </a:r>
            <a:r>
              <a:rPr lang="pl-PL" sz="1200" dirty="0">
                <a:hlinkClick r:id="rId3"/>
              </a:rPr>
              <a:t>://opac.pbw.org.pl/integro/851900464196/lepecki-mieczyslaw-bohdan/pamietnik-adiutanta-marszalka-pilsudskiego</a:t>
            </a:r>
            <a:endParaRPr lang="pl-PL" sz="1200" dirty="0"/>
          </a:p>
        </p:txBody>
      </p:sp>
    </p:spTree>
    <p:extLst>
      <p:ext uri="{BB962C8B-B14F-4D97-AF65-F5344CB8AC3E}">
        <p14:creationId xmlns:p14="http://schemas.microsoft.com/office/powerpoint/2010/main" val="2421221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1" dirty="0">
                <a:effectLst>
                  <a:outerShdw blurRad="38100" dist="38100" dir="2700000" algn="tl">
                    <a:srgbClr val="000000">
                      <a:alpha val="43137"/>
                    </a:srgbClr>
                  </a:outerShdw>
                </a:effectLst>
                <a:latin typeface="+mn-lt"/>
              </a:rPr>
              <a:t>Państwo niepodległe Twórcy - strategie - komunikacja </a:t>
            </a:r>
            <a:r>
              <a:rPr lang="pl-PL" sz="2800" b="1" dirty="0" smtClean="0">
                <a:effectLst>
                  <a:outerShdw blurRad="38100" dist="38100" dir="2700000" algn="tl">
                    <a:srgbClr val="000000">
                      <a:alpha val="43137"/>
                    </a:srgbClr>
                  </a:outerShdw>
                </a:effectLst>
                <a:latin typeface="+mn-lt"/>
              </a:rPr>
              <a:t>społeczna/ red. </a:t>
            </a:r>
            <a:r>
              <a:rPr lang="pl-PL" sz="2800" b="1" dirty="0" err="1" smtClean="0">
                <a:effectLst>
                  <a:outerShdw blurRad="38100" dist="38100" dir="2700000" algn="tl">
                    <a:srgbClr val="000000">
                      <a:alpha val="43137"/>
                    </a:srgbClr>
                  </a:outerShdw>
                </a:effectLst>
                <a:latin typeface="+mn-lt"/>
              </a:rPr>
              <a:t>aneta</a:t>
            </a:r>
            <a:r>
              <a:rPr lang="pl-PL" sz="2800" b="1" dirty="0" smtClean="0">
                <a:effectLst>
                  <a:outerShdw blurRad="38100" dist="38100" dir="2700000" algn="tl">
                    <a:srgbClr val="000000">
                      <a:alpha val="43137"/>
                    </a:srgbClr>
                  </a:outerShdw>
                </a:effectLst>
                <a:latin typeface="+mn-lt"/>
              </a:rPr>
              <a:t> Dawidowicz. – Lublin 2019.</a:t>
            </a:r>
            <a:r>
              <a:rPr lang="pl-PL" sz="2800" b="1" dirty="0">
                <a:effectLst>
                  <a:outerShdw blurRad="38100" dist="38100" dir="2700000" algn="tl">
                    <a:srgbClr val="000000">
                      <a:alpha val="43137"/>
                    </a:srgbClr>
                  </a:outerShdw>
                </a:effectLst>
                <a:latin typeface="+mn-lt"/>
              </a:rPr>
              <a:t/>
            </a:r>
            <a:br>
              <a:rPr lang="pl-PL" sz="2800" b="1" dirty="0">
                <a:effectLst>
                  <a:outerShdw blurRad="38100" dist="38100" dir="2700000" algn="tl">
                    <a:srgbClr val="000000">
                      <a:alpha val="43137"/>
                    </a:srgbClr>
                  </a:outerShdw>
                </a:effectLst>
                <a:latin typeface="+mn-lt"/>
              </a:rPr>
            </a:br>
            <a:endParaRPr lang="pl-PL" sz="2800" dirty="0">
              <a:effectLst>
                <a:outerShdw blurRad="38100" dist="38100" dir="2700000" algn="tl">
                  <a:srgbClr val="000000">
                    <a:alpha val="43137"/>
                  </a:srgbClr>
                </a:outerShdw>
              </a:effectLst>
              <a:latin typeface="+mn-lt"/>
            </a:endParaRPr>
          </a:p>
        </p:txBody>
      </p:sp>
      <p:pic>
        <p:nvPicPr>
          <p:cNvPr id="5" name="Symbol zastępczy zawartości 4"/>
          <p:cNvPicPr>
            <a:picLocks noGrp="1" noChangeAspect="1"/>
          </p:cNvPicPr>
          <p:nvPr>
            <p:ph sz="half" idx="1"/>
          </p:nvPr>
        </p:nvPicPr>
        <p:blipFill>
          <a:blip r:embed="rId2"/>
          <a:stretch>
            <a:fillRect/>
          </a:stretch>
        </p:blipFill>
        <p:spPr>
          <a:xfrm>
            <a:off x="1069848" y="2276856"/>
            <a:ext cx="3088773" cy="3978275"/>
          </a:xfrm>
          <a:prstGeom prst="rect">
            <a:avLst/>
          </a:prstGeom>
        </p:spPr>
      </p:pic>
      <p:sp>
        <p:nvSpPr>
          <p:cNvPr id="4" name="Symbol zastępczy zawartości 3"/>
          <p:cNvSpPr>
            <a:spLocks noGrp="1"/>
          </p:cNvSpPr>
          <p:nvPr>
            <p:ph sz="half" idx="2"/>
          </p:nvPr>
        </p:nvSpPr>
        <p:spPr/>
        <p:txBody>
          <a:bodyPr>
            <a:normAutofit fontScale="25000" lnSpcReduction="20000"/>
          </a:bodyPr>
          <a:lstStyle/>
          <a:p>
            <a:pPr marL="0" indent="0">
              <a:lnSpc>
                <a:spcPct val="170000"/>
              </a:lnSpc>
              <a:buNone/>
            </a:pPr>
            <a:endParaRPr lang="pl-PL" sz="4800" dirty="0" smtClean="0">
              <a:latin typeface="Times New Roman" panose="02020603050405020304" pitchFamily="18" charset="0"/>
              <a:cs typeface="Times New Roman" panose="02020603050405020304" pitchFamily="18" charset="0"/>
            </a:endParaRPr>
          </a:p>
          <a:p>
            <a:pPr marL="0" indent="0" algn="just">
              <a:lnSpc>
                <a:spcPct val="170000"/>
              </a:lnSpc>
              <a:buNone/>
            </a:pPr>
            <a:r>
              <a:rPr lang="pl-PL" sz="4800" dirty="0" smtClean="0">
                <a:latin typeface="Times New Roman" panose="02020603050405020304" pitchFamily="18" charset="0"/>
                <a:cs typeface="Times New Roman" panose="02020603050405020304" pitchFamily="18" charset="0"/>
              </a:rPr>
              <a:t>Jest to to </a:t>
            </a:r>
            <a:r>
              <a:rPr lang="pl-PL" sz="4800" dirty="0">
                <a:latin typeface="Times New Roman" panose="02020603050405020304" pitchFamily="18" charset="0"/>
                <a:cs typeface="Times New Roman" panose="02020603050405020304" pitchFamily="18" charset="0"/>
              </a:rPr>
              <a:t>praca z historii myśli politycznej i komunikacji społecznej, </a:t>
            </a:r>
            <a:r>
              <a:rPr lang="pl-PL" sz="4800" dirty="0" smtClean="0">
                <a:latin typeface="Times New Roman" panose="02020603050405020304" pitchFamily="18" charset="0"/>
                <a:cs typeface="Times New Roman" panose="02020603050405020304" pitchFamily="18" charset="0"/>
              </a:rPr>
              <a:t>Zebranie </a:t>
            </a:r>
            <a:r>
              <a:rPr lang="pl-PL" sz="4800" dirty="0">
                <a:latin typeface="Times New Roman" panose="02020603050405020304" pitchFamily="18" charset="0"/>
                <a:cs typeface="Times New Roman" panose="02020603050405020304" pitchFamily="18" charset="0"/>
              </a:rPr>
              <a:t>w jednym tomie </a:t>
            </a:r>
            <a:r>
              <a:rPr lang="pl-PL" sz="4800" dirty="0" smtClean="0">
                <a:latin typeface="Times New Roman" panose="02020603050405020304" pitchFamily="18" charset="0"/>
                <a:cs typeface="Times New Roman" panose="02020603050405020304" pitchFamily="18" charset="0"/>
              </a:rPr>
              <a:t>wypowiedzi </a:t>
            </a:r>
            <a:r>
              <a:rPr lang="pl-PL" sz="4800" dirty="0">
                <a:latin typeface="Times New Roman" panose="02020603050405020304" pitchFamily="18" charset="0"/>
                <a:cs typeface="Times New Roman" panose="02020603050405020304" pitchFamily="18" charset="0"/>
              </a:rPr>
              <a:t>inspirowane było </a:t>
            </a:r>
            <a:r>
              <a:rPr lang="pl-PL" sz="4800" dirty="0" smtClean="0">
                <a:latin typeface="Times New Roman" panose="02020603050405020304" pitchFamily="18" charset="0"/>
                <a:cs typeface="Times New Roman" panose="02020603050405020304" pitchFamily="18" charset="0"/>
              </a:rPr>
              <a:t>rocznicą </a:t>
            </a:r>
            <a:r>
              <a:rPr lang="pl-PL" sz="4800" dirty="0">
                <a:latin typeface="Times New Roman" panose="02020603050405020304" pitchFamily="18" charset="0"/>
                <a:cs typeface="Times New Roman" panose="02020603050405020304" pitchFamily="18" charset="0"/>
              </a:rPr>
              <a:t>odzyskania niepodległości przez Polskę oraz dyskusją toczoną w ramach IV Kongresu Politologii „Państwo w czasach </a:t>
            </a:r>
            <a:r>
              <a:rPr lang="pl-PL" sz="4800" dirty="0" smtClean="0">
                <a:latin typeface="Times New Roman" panose="02020603050405020304" pitchFamily="18" charset="0"/>
                <a:cs typeface="Times New Roman" panose="02020603050405020304" pitchFamily="18" charset="0"/>
              </a:rPr>
              <a:t>zmiany”. Państwo </a:t>
            </a:r>
            <a:r>
              <a:rPr lang="pl-PL" sz="4800" dirty="0">
                <a:latin typeface="Times New Roman" panose="02020603050405020304" pitchFamily="18" charset="0"/>
                <a:cs typeface="Times New Roman" panose="02020603050405020304" pitchFamily="18" charset="0"/>
              </a:rPr>
              <a:t>niepodległe, stanowiące tu oś koncentrującą zainteresowania, jest samo </a:t>
            </a:r>
            <a:r>
              <a:rPr lang="pl-PL" sz="4800" dirty="0" smtClean="0">
                <a:latin typeface="Times New Roman" panose="02020603050405020304" pitchFamily="18" charset="0"/>
                <a:cs typeface="Times New Roman" panose="02020603050405020304" pitchFamily="18" charset="0"/>
              </a:rPr>
              <a:t/>
            </a:r>
            <a:br>
              <a:rPr lang="pl-PL" sz="4800" dirty="0" smtClean="0">
                <a:latin typeface="Times New Roman" panose="02020603050405020304" pitchFamily="18" charset="0"/>
                <a:cs typeface="Times New Roman" panose="02020603050405020304" pitchFamily="18" charset="0"/>
              </a:rPr>
            </a:br>
            <a:r>
              <a:rPr lang="pl-PL" sz="4800" dirty="0" smtClean="0">
                <a:latin typeface="Times New Roman" panose="02020603050405020304" pitchFamily="18" charset="0"/>
                <a:cs typeface="Times New Roman" panose="02020603050405020304" pitchFamily="18" charset="0"/>
              </a:rPr>
              <a:t>w </a:t>
            </a:r>
            <a:r>
              <a:rPr lang="pl-PL" sz="4800" dirty="0">
                <a:latin typeface="Times New Roman" panose="02020603050405020304" pitchFamily="18" charset="0"/>
                <a:cs typeface="Times New Roman" panose="02020603050405020304" pitchFamily="18" charset="0"/>
              </a:rPr>
              <a:t>sobie interesujące ze względu na </a:t>
            </a:r>
            <a:r>
              <a:rPr lang="pl-PL" sz="4800" dirty="0" smtClean="0">
                <a:latin typeface="Times New Roman" panose="02020603050405020304" pitchFamily="18" charset="0"/>
                <a:cs typeface="Times New Roman" panose="02020603050405020304" pitchFamily="18" charset="0"/>
              </a:rPr>
              <a:t>współczesne procesy zachodzące </a:t>
            </a:r>
            <a:br>
              <a:rPr lang="pl-PL" sz="4800" dirty="0" smtClean="0">
                <a:latin typeface="Times New Roman" panose="02020603050405020304" pitchFamily="18" charset="0"/>
                <a:cs typeface="Times New Roman" panose="02020603050405020304" pitchFamily="18" charset="0"/>
              </a:rPr>
            </a:br>
            <a:r>
              <a:rPr lang="pl-PL" sz="4800" dirty="0" smtClean="0">
                <a:latin typeface="Times New Roman" panose="02020603050405020304" pitchFamily="18" charset="0"/>
                <a:cs typeface="Times New Roman" panose="02020603050405020304" pitchFamily="18" charset="0"/>
              </a:rPr>
              <a:t>w państwie i utożsamiane </a:t>
            </a:r>
            <a:r>
              <a:rPr lang="pl-PL" sz="4800" dirty="0">
                <a:latin typeface="Times New Roman" panose="02020603050405020304" pitchFamily="18" charset="0"/>
                <a:cs typeface="Times New Roman" panose="02020603050405020304" pitchFamily="18" charset="0"/>
              </a:rPr>
              <a:t>z państwem </a:t>
            </a:r>
            <a:r>
              <a:rPr lang="pl-PL" sz="4800" dirty="0" smtClean="0">
                <a:latin typeface="Times New Roman" panose="02020603050405020304" pitchFamily="18" charset="0"/>
                <a:cs typeface="Times New Roman" panose="02020603050405020304" pitchFamily="18" charset="0"/>
              </a:rPr>
              <a:t>narodowym. Lektura godna polecenia.</a:t>
            </a:r>
            <a:endParaRPr lang="pl-PL" sz="4800" dirty="0">
              <a:latin typeface="Times New Roman" panose="02020603050405020304" pitchFamily="18" charset="0"/>
              <a:cs typeface="Times New Roman" panose="02020603050405020304" pitchFamily="18" charset="0"/>
              <a:hlinkClick r:id="rId3"/>
            </a:endParaRPr>
          </a:p>
          <a:p>
            <a:pPr marL="0" indent="0" algn="just">
              <a:buNone/>
            </a:pPr>
            <a:endParaRPr lang="pl-PL" sz="1900" dirty="0" smtClean="0">
              <a:latin typeface="Times New Roman" panose="02020603050405020304" pitchFamily="18" charset="0"/>
              <a:cs typeface="Times New Roman" panose="02020603050405020304" pitchFamily="18" charset="0"/>
              <a:hlinkClick r:id="rId3"/>
            </a:endParaRPr>
          </a:p>
          <a:p>
            <a:pPr marL="0" indent="0">
              <a:buNone/>
            </a:pPr>
            <a:endParaRPr lang="pl-PL" dirty="0">
              <a:hlinkClick r:id="rId3"/>
            </a:endParaRPr>
          </a:p>
          <a:p>
            <a:pPr marL="0" indent="0">
              <a:buNone/>
            </a:pPr>
            <a:endParaRPr lang="pl-PL" dirty="0" smtClean="0">
              <a:hlinkClick r:id="rId3"/>
            </a:endParaRPr>
          </a:p>
          <a:p>
            <a:pPr marL="0" indent="0">
              <a:buNone/>
            </a:pPr>
            <a:endParaRPr lang="pl-PL" dirty="0">
              <a:hlinkClick r:id="rId3"/>
            </a:endParaRPr>
          </a:p>
          <a:p>
            <a:pPr marL="0" indent="0">
              <a:buNone/>
            </a:pPr>
            <a:endParaRPr lang="pl-PL" dirty="0" smtClean="0">
              <a:hlinkClick r:id="rId3"/>
            </a:endParaRPr>
          </a:p>
          <a:p>
            <a:pPr marL="0" indent="0">
              <a:buNone/>
            </a:pPr>
            <a:r>
              <a:rPr lang="pl-PL" sz="5600" dirty="0" smtClean="0">
                <a:latin typeface="Times New Roman" panose="02020603050405020304" pitchFamily="18" charset="0"/>
                <a:cs typeface="Times New Roman" panose="02020603050405020304" pitchFamily="18" charset="0"/>
                <a:hlinkClick r:id="rId3"/>
              </a:rPr>
              <a:t>https</a:t>
            </a:r>
            <a:r>
              <a:rPr lang="pl-PL" sz="5600" dirty="0">
                <a:latin typeface="Times New Roman" panose="02020603050405020304" pitchFamily="18" charset="0"/>
                <a:cs typeface="Times New Roman" panose="02020603050405020304" pitchFamily="18" charset="0"/>
                <a:hlinkClick r:id="rId3"/>
              </a:rPr>
              <a:t>://opac.pbw.org.pl/integro/853001556637/ksiazka/panstwo-niepodlegle</a:t>
            </a:r>
            <a:endParaRPr lang="pl-PL" sz="5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954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rewniana czcionk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TM03090434[[fn=Typ drewna]]</Template>
  <TotalTime>457</TotalTime>
  <Words>1526</Words>
  <Application>Microsoft Office PowerPoint</Application>
  <PresentationFormat>Niestandardowy</PresentationFormat>
  <Paragraphs>192</Paragraphs>
  <Slides>29</Slides>
  <Notes>0</Notes>
  <HiddenSlides>0</HiddenSlides>
  <MMClips>0</MMClips>
  <ScaleCrop>false</ScaleCrop>
  <HeadingPairs>
    <vt:vector size="4" baseType="variant">
      <vt:variant>
        <vt:lpstr>Motyw</vt:lpstr>
      </vt:variant>
      <vt:variant>
        <vt:i4>1</vt:i4>
      </vt:variant>
      <vt:variant>
        <vt:lpstr>Tytuły slajdów</vt:lpstr>
      </vt:variant>
      <vt:variant>
        <vt:i4>29</vt:i4>
      </vt:variant>
    </vt:vector>
  </HeadingPairs>
  <TitlesOfParts>
    <vt:vector size="30" baseType="lpstr">
      <vt:lpstr>Drewniana czcionka</vt:lpstr>
      <vt:lpstr>Wojna polsko-bolszewicka  1919-21</vt:lpstr>
      <vt:lpstr>Wojna polsko –bolszewicka  w literaturze</vt:lpstr>
      <vt:lpstr>Rok 1920 : wojna i polityka/pod red. mirosława szumiły. – Lublin 2011.</vt:lpstr>
      <vt:lpstr>Orzeł biały, czerwona gwiazda /norman davies. – kraków 1998. </vt:lpstr>
      <vt:lpstr>Wojna polsko-radziecka 1918-1920/ Andrzej leszek szcześniak</vt:lpstr>
      <vt:lpstr>Rok 1920/Józef Piłsudski ; pochód za Wisłę/ Michaił Tuchaczewski. – łódź 1989.</vt:lpstr>
      <vt:lpstr>Cud nad Wisłą : film dokumentalny. – warszawa 2008.</vt:lpstr>
      <vt:lpstr>Pamiętnik adiutanta marszałka Piłsudskiego/Mieczysław Lepecki. – warszawa 1987.</vt:lpstr>
      <vt:lpstr>Państwo niepodległe Twórcy - strategie - komunikacja społeczna/ red. aneta Dawidowicz. – Lublin 2019. </vt:lpstr>
      <vt:lpstr>Moje pierwsze boje/Józef Piłsudski. – łódź 1988.</vt:lpstr>
      <vt:lpstr>Generał Józef haller : zarys biografii politycznej/ stefan aksamitek. – Katowice 1989.</vt:lpstr>
      <vt:lpstr>Generał Sikorski/Olgierd Terlecki. – Kraków 1981.</vt:lpstr>
      <vt:lpstr>Edward rydz-Śmigły/ Ryszard mirowicz. – Warszawa 1988.</vt:lpstr>
      <vt:lpstr>Warszawa 1920/lech  wyszczelski. – warszawa 1997.</vt:lpstr>
      <vt:lpstr>Bitwa warszawska/marian kukiel. – warszawa 2005.</vt:lpstr>
      <vt:lpstr>Zwycięstwo 1920/oprac. Marian drozdowski. – paris 1990.</vt:lpstr>
      <vt:lpstr>Bitwa warszawska/ Janusz osica. – poznań 2011.</vt:lpstr>
      <vt:lpstr>Śladami bitwy warszawskiej/ Żeromski, Irzykowski,grzymała-siedlecki. – warszawa 1990.</vt:lpstr>
      <vt:lpstr>Bohater spod Ossowa : ks. Mjr Ignacy jan skorupka/ Jacek giejło. – warszawa 2010.</vt:lpstr>
      <vt:lpstr>Wojna polsko-rosyjska 1919-1920/ lech wyszczelski. – warszawa 2010.</vt:lpstr>
      <vt:lpstr>Granice rzeczypospolitej i konflikt polsko-bolszewicki/ Janusz cisek. – kraków 2012.</vt:lpstr>
      <vt:lpstr>Nad wisłą i wkrą/ władysław sikorski. – warszawa 1991.</vt:lpstr>
      <vt:lpstr>Galicja wschodnia 1920/ michał Klimecki. – warszawa 2005.</vt:lpstr>
      <vt:lpstr>Zajęcie małopolski wschodniej i wołynia w roku 1919/ witold hupert. – warszawa 1993.</vt:lpstr>
      <vt:lpstr>Cud wisły/ adam grzymała – siedlecki. – warszawa 1993.</vt:lpstr>
      <vt:lpstr>Wojna w roku 1920 (wspomnienia  i rozważania)/ Lucjan Żeligowski. – warszawa 1930</vt:lpstr>
      <vt:lpstr>Ku czci poległych lotników : księga pamiątkowa/ red. marian romeyko. - Warszawa 1933.</vt:lpstr>
      <vt:lpstr>Wojna 1920 : edycja limitowana/ red. Janusz cisek. – warszawa 2020.</vt:lpstr>
      <vt:lpstr>Wojna 1920 : dramat piłsudskiego/ Mieczysław pruszyński. – warszawa 1999.</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Wojna polsko-bolszewicka 1919-21</dc:title>
  <dc:creator>Wiesława Olchowy</dc:creator>
  <cp:lastModifiedBy>Renata Stefanik</cp:lastModifiedBy>
  <cp:revision>60</cp:revision>
  <dcterms:created xsi:type="dcterms:W3CDTF">2020-07-13T09:14:47Z</dcterms:created>
  <dcterms:modified xsi:type="dcterms:W3CDTF">2020-08-07T06:31:08Z</dcterms:modified>
</cp:coreProperties>
</file>